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2"/>
  </p:notesMasterIdLst>
  <p:sldIdLst>
    <p:sldId id="257" r:id="rId2"/>
    <p:sldId id="270" r:id="rId3"/>
    <p:sldId id="271" r:id="rId4"/>
    <p:sldId id="259" r:id="rId5"/>
    <p:sldId id="262" r:id="rId6"/>
    <p:sldId id="263" r:id="rId7"/>
    <p:sldId id="266" r:id="rId8"/>
    <p:sldId id="265" r:id="rId9"/>
    <p:sldId id="268" r:id="rId10"/>
    <p:sldId id="272" r:id="rId11"/>
  </p:sldIdLst>
  <p:sldSz cx="9691688"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D3FE50-B379-419B-8C99-6CC40AFCE90D}" v="5" dt="2026-06-24T14:48:06.4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4"/>
    <p:restoredTop sz="74795"/>
  </p:normalViewPr>
  <p:slideViewPr>
    <p:cSldViewPr snapToGrid="0">
      <p:cViewPr varScale="1">
        <p:scale>
          <a:sx n="55" d="100"/>
          <a:sy n="55" d="100"/>
        </p:scale>
        <p:origin x="15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neveld, I. van" userId="f8b0cb84-e115-419e-9404-29177de6b4b2" providerId="ADAL" clId="{19422FA1-E942-422D-B03D-3BE76E785F99}"/>
    <pc:docChg chg="modSld">
      <pc:chgData name="Barneveld, I. van" userId="f8b0cb84-e115-419e-9404-29177de6b4b2" providerId="ADAL" clId="{19422FA1-E942-422D-B03D-3BE76E785F99}" dt="2026-06-24T14:48:19.160" v="20" actId="207"/>
      <pc:docMkLst>
        <pc:docMk/>
      </pc:docMkLst>
      <pc:sldChg chg="modNotesTx">
        <pc:chgData name="Barneveld, I. van" userId="f8b0cb84-e115-419e-9404-29177de6b4b2" providerId="ADAL" clId="{19422FA1-E942-422D-B03D-3BE76E785F99}" dt="2026-06-24T14:44:48.469" v="1" actId="115"/>
        <pc:sldMkLst>
          <pc:docMk/>
          <pc:sldMk cId="1604814150" sldId="259"/>
        </pc:sldMkLst>
      </pc:sldChg>
      <pc:sldChg chg="modNotesTx">
        <pc:chgData name="Barneveld, I. van" userId="f8b0cb84-e115-419e-9404-29177de6b4b2" providerId="ADAL" clId="{19422FA1-E942-422D-B03D-3BE76E785F99}" dt="2026-06-24T14:45:54.631" v="3" actId="207"/>
        <pc:sldMkLst>
          <pc:docMk/>
          <pc:sldMk cId="3815304266" sldId="265"/>
        </pc:sldMkLst>
      </pc:sldChg>
      <pc:sldChg chg="modNotesTx">
        <pc:chgData name="Barneveld, I. van" userId="f8b0cb84-e115-419e-9404-29177de6b4b2" providerId="ADAL" clId="{19422FA1-E942-422D-B03D-3BE76E785F99}" dt="2026-06-24T14:48:19.160" v="20" actId="207"/>
        <pc:sldMkLst>
          <pc:docMk/>
          <pc:sldMk cId="774696386"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6AD23A-1047-694E-8476-F0948D162AA3}" type="datetimeFigureOut">
              <a:rPr lang="en-NL" smtClean="0"/>
              <a:t>06/24/2026</a:t>
            </a:fld>
            <a:endParaRPr lang="en-NL"/>
          </a:p>
        </p:txBody>
      </p:sp>
      <p:sp>
        <p:nvSpPr>
          <p:cNvPr id="4" name="Slide Image Placeholder 3"/>
          <p:cNvSpPr>
            <a:spLocks noGrp="1" noRot="1" noChangeAspect="1"/>
          </p:cNvSpPr>
          <p:nvPr>
            <p:ph type="sldImg" idx="2"/>
          </p:nvPr>
        </p:nvSpPr>
        <p:spPr>
          <a:xfrm>
            <a:off x="1247775" y="1143000"/>
            <a:ext cx="4362450" cy="3086100"/>
          </a:xfrm>
          <a:prstGeom prst="rect">
            <a:avLst/>
          </a:prstGeom>
          <a:noFill/>
          <a:ln w="12700">
            <a:solidFill>
              <a:prstClr val="black"/>
            </a:solidFill>
          </a:ln>
        </p:spPr>
        <p:txBody>
          <a:bodyPr vert="horz" lIns="91440" tIns="45720" rIns="91440" bIns="45720" rtlCol="0" anchor="ctr"/>
          <a:lstStyle/>
          <a:p>
            <a:endParaRPr lang="en-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51630A-3522-5F43-9871-C095388AB090}" type="slidenum">
              <a:rPr lang="en-NL" smtClean="0"/>
              <a:t>‹nr.›</a:t>
            </a:fld>
            <a:endParaRPr lang="en-NL"/>
          </a:p>
        </p:txBody>
      </p:sp>
    </p:spTree>
    <p:extLst>
      <p:ext uri="{BB962C8B-B14F-4D97-AF65-F5344CB8AC3E}">
        <p14:creationId xmlns:p14="http://schemas.microsoft.com/office/powerpoint/2010/main" val="226605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standaarden.nl/actieprogramma"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istandaarden.nl/actieprogramma" TargetMode="External"/><Relationship Id="rId7" Type="http://schemas.openxmlformats.org/officeDocument/2006/relationships/hyperlink" Target="https://www.hetcak.nl/"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pgo.nl/" TargetMode="External"/><Relationship Id="rId5" Type="http://schemas.openxmlformats.org/officeDocument/2006/relationships/hyperlink" Target="https://www.datavoorgezondheid.nl/themas/nationale-visie-en-strategie" TargetMode="External"/><Relationship Id="rId4" Type="http://schemas.openxmlformats.org/officeDocument/2006/relationships/hyperlink" Target="https://infoizo.nl/netwerkperspectief"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ciz.n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datavoorgezondheid.nl/onderwerpen/g/generieke-functi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istandaarden.nl/actieprogramma/over-het-netwerkmodel/filmpje-hoe-werkt-het-netwerkmodel-kopi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err="1">
                <a:solidFill>
                  <a:schemeClr val="tx1"/>
                </a:solidFill>
                <a:effectLst/>
                <a:latin typeface="+mn-lt"/>
                <a:ea typeface="+mn-ea"/>
                <a:cs typeface="+mn-cs"/>
              </a:rPr>
              <a:t>Waarom</a:t>
            </a:r>
            <a:r>
              <a:rPr lang="en-GB" sz="1200" b="1" kern="1200" dirty="0">
                <a:solidFill>
                  <a:schemeClr val="tx1"/>
                </a:solidFill>
                <a:effectLst/>
                <a:latin typeface="+mn-lt"/>
                <a:ea typeface="+mn-ea"/>
                <a:cs typeface="+mn-cs"/>
              </a:rPr>
              <a:t> nu?</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Zorg </a:t>
            </a:r>
            <a:r>
              <a:rPr lang="en-GB" sz="1200" kern="1200" dirty="0" err="1">
                <a:solidFill>
                  <a:schemeClr val="tx1"/>
                </a:solidFill>
                <a:effectLst/>
                <a:latin typeface="+mn-lt"/>
                <a:ea typeface="+mn-ea"/>
                <a:cs typeface="+mn-cs"/>
              </a:rPr>
              <a: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ondersteuning</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raken</a:t>
            </a:r>
            <a:r>
              <a:rPr lang="en-GB" sz="1200" kern="1200" dirty="0">
                <a:solidFill>
                  <a:schemeClr val="tx1"/>
                </a:solidFill>
                <a:effectLst/>
                <a:latin typeface="+mn-lt"/>
                <a:ea typeface="+mn-ea"/>
                <a:cs typeface="+mn-cs"/>
              </a:rPr>
              <a:t> steeds </a:t>
            </a:r>
            <a:r>
              <a:rPr lang="en-GB" sz="1200" kern="1200" dirty="0" err="1">
                <a:solidFill>
                  <a:schemeClr val="tx1"/>
                </a:solidFill>
                <a:effectLst/>
                <a:latin typeface="+mn-lt"/>
                <a:ea typeface="+mn-ea"/>
                <a:cs typeface="+mn-cs"/>
              </a:rPr>
              <a:t>meer</a:t>
            </a:r>
            <a:r>
              <a:rPr lang="en-GB" sz="1200" kern="1200" dirty="0">
                <a:solidFill>
                  <a:schemeClr val="tx1"/>
                </a:solidFill>
                <a:effectLst/>
                <a:latin typeface="+mn-lt"/>
                <a:ea typeface="+mn-ea"/>
                <a:cs typeface="+mn-cs"/>
              </a:rPr>
              <a:t> met </a:t>
            </a:r>
            <a:r>
              <a:rPr lang="en-GB" sz="1200" kern="1200" dirty="0" err="1">
                <a:solidFill>
                  <a:schemeClr val="tx1"/>
                </a:solidFill>
                <a:effectLst/>
                <a:latin typeface="+mn-lt"/>
                <a:ea typeface="+mn-ea"/>
                <a:cs typeface="+mn-cs"/>
              </a:rPr>
              <a:t>elkaar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verweven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Cliënten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bewegen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zich</a:t>
            </a:r>
            <a:r>
              <a:rPr lang="en-GB" sz="1200" kern="1200" dirty="0">
                <a:solidFill>
                  <a:schemeClr val="tx1"/>
                </a:solidFill>
                <a:effectLst/>
                <a:latin typeface="+mn-lt"/>
                <a:ea typeface="+mn-ea"/>
                <a:cs typeface="+mn-cs"/>
              </a:rPr>
              <a:t> door </a:t>
            </a:r>
            <a:r>
              <a:rPr lang="en-GB" sz="1200" kern="1200" dirty="0" err="1">
                <a:solidFill>
                  <a:schemeClr val="tx1"/>
                </a:solidFill>
                <a:effectLst/>
                <a:latin typeface="+mn-lt"/>
                <a:ea typeface="+mn-ea"/>
                <a:cs typeface="+mn-cs"/>
              </a:rPr>
              <a:t>verschillende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domeinen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heen</a:t>
            </a:r>
            <a:r>
              <a:rPr lang="en-GB" sz="1200" kern="1200" dirty="0">
                <a:solidFill>
                  <a:schemeClr val="tx1"/>
                </a:solidFill>
                <a:effectLst/>
                <a:latin typeface="+mn-lt"/>
                <a:ea typeface="+mn-ea"/>
                <a:cs typeface="+mn-cs"/>
              </a:rPr>
              <a:t> – van </a:t>
            </a:r>
            <a:r>
              <a:rPr lang="en-GB" sz="1200" kern="1200" dirty="0" err="1">
                <a:solidFill>
                  <a:schemeClr val="tx1"/>
                </a:solidFill>
                <a:effectLst/>
                <a:latin typeface="+mn-lt"/>
                <a:ea typeface="+mn-ea"/>
                <a:cs typeface="+mn-cs"/>
              </a:rPr>
              <a:t>Wmo</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naar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Wlz</a:t>
            </a:r>
            <a:r>
              <a:rPr lang="en-GB" sz="1200" kern="1200" dirty="0">
                <a:solidFill>
                  <a:schemeClr val="tx1"/>
                </a:solidFill>
                <a:effectLst/>
                <a:latin typeface="+mn-lt"/>
                <a:ea typeface="+mn-ea"/>
                <a:cs typeface="+mn-cs"/>
              </a:rPr>
              <a:t>, van </a:t>
            </a:r>
            <a:r>
              <a:rPr lang="en-GB" sz="1200" kern="1200" dirty="0" err="1">
                <a:solidFill>
                  <a:schemeClr val="tx1"/>
                </a:solidFill>
                <a:effectLst/>
                <a:latin typeface="+mn-lt"/>
                <a:ea typeface="+mn-ea"/>
                <a:cs typeface="+mn-cs"/>
              </a:rPr>
              <a:t>Jeugdwet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naar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onderwijs</a:t>
            </a:r>
            <a:r>
              <a:rPr lang="en-GB" sz="1200" kern="1200" dirty="0">
                <a:solidFill>
                  <a:schemeClr val="tx1"/>
                </a:solidFill>
                <a:effectLst/>
                <a:latin typeface="+mn-lt"/>
                <a:ea typeface="+mn-ea"/>
                <a:cs typeface="+mn-cs"/>
              </a:rPr>
              <a:t> of </a:t>
            </a:r>
            <a:r>
              <a:rPr lang="en-GB" sz="1200" kern="1200" dirty="0" err="1">
                <a:solidFill>
                  <a:schemeClr val="tx1"/>
                </a:solidFill>
                <a:effectLst/>
                <a:latin typeface="+mn-lt"/>
                <a:ea typeface="+mn-ea"/>
                <a:cs typeface="+mn-cs"/>
              </a:rPr>
              <a:t>werk</a:t>
            </a:r>
            <a:r>
              <a:rPr lang="en-GB" sz="1200" kern="1200" dirty="0">
                <a:solidFill>
                  <a:schemeClr val="tx1"/>
                </a:solidFill>
                <a:effectLst/>
                <a:latin typeface="+mn-lt"/>
                <a:ea typeface="+mn-ea"/>
                <a:cs typeface="+mn-cs"/>
              </a:rPr>
              <a:t> – maar de </a:t>
            </a:r>
            <a:r>
              <a:rPr lang="en-GB" sz="1200" kern="1200" dirty="0" err="1">
                <a:solidFill>
                  <a:schemeClr val="tx1"/>
                </a:solidFill>
                <a:effectLst/>
                <a:latin typeface="+mn-lt"/>
                <a:ea typeface="+mn-ea"/>
                <a:cs typeface="+mn-cs"/>
              </a:rPr>
              <a:t>systemen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bewegen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niet</a:t>
            </a:r>
            <a:r>
              <a:rPr lang="en-GB" sz="1200" kern="1200" dirty="0">
                <a:solidFill>
                  <a:schemeClr val="tx1"/>
                </a:solidFill>
                <a:effectLst/>
                <a:latin typeface="+mn-lt"/>
                <a:ea typeface="+mn-ea"/>
                <a:cs typeface="+mn-cs"/>
              </a:rPr>
              <a:t> mee. </a:t>
            </a:r>
            <a:r>
              <a:rPr lang="en-GB" sz="1200" kern="1200" dirty="0" err="1">
                <a:solidFill>
                  <a:schemeClr val="tx1"/>
                </a:solidFill>
                <a:effectLst/>
                <a:latin typeface="+mn-lt"/>
                <a:ea typeface="+mn-ea"/>
                <a:cs typeface="+mn-cs"/>
              </a:rPr>
              <a:t>Daardoor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moeten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mensen</a:t>
            </a:r>
            <a:r>
              <a:rPr lang="en-GB" sz="1200" kern="1200" dirty="0">
                <a:solidFill>
                  <a:schemeClr val="tx1"/>
                </a:solidFill>
                <a:effectLst/>
                <a:latin typeface="+mn-lt"/>
                <a:ea typeface="+mn-ea"/>
                <a:cs typeface="+mn-cs"/>
              </a:rPr>
              <a:t> steeds </a:t>
            </a:r>
            <a:r>
              <a:rPr lang="en-GB" sz="1200" kern="1200" dirty="0" err="1">
                <a:solidFill>
                  <a:schemeClr val="tx1"/>
                </a:solidFill>
                <a:effectLst/>
                <a:latin typeface="+mn-lt"/>
                <a:ea typeface="+mn-ea"/>
                <a:cs typeface="+mn-cs"/>
              </a:rPr>
              <a:t>opnieuw</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hun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verhaal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doen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raken</a:t>
            </a:r>
            <a:r>
              <a:rPr lang="en-GB" sz="1200" kern="1200" dirty="0">
                <a:solidFill>
                  <a:schemeClr val="tx1"/>
                </a:solidFill>
                <a:effectLst/>
                <a:latin typeface="+mn-lt"/>
                <a:ea typeface="+mn-ea"/>
                <a:cs typeface="+mn-cs"/>
              </a:rPr>
              <a:t> professionals </a:t>
            </a:r>
            <a:r>
              <a:rPr lang="en-GB" sz="1200" kern="1200" dirty="0" err="1">
                <a:solidFill>
                  <a:schemeClr val="tx1"/>
                </a:solidFill>
                <a:effectLst/>
                <a:latin typeface="+mn-lt"/>
                <a:ea typeface="+mn-ea"/>
                <a:cs typeface="+mn-cs"/>
              </a:rPr>
              <a:t>tijd</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kwijt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aan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administratie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ontstaan</a:t>
            </a:r>
            <a:r>
              <a:rPr lang="en-GB" sz="1200" kern="1200" dirty="0">
                <a:solidFill>
                  <a:schemeClr val="tx1"/>
                </a:solidFill>
                <a:effectLst/>
                <a:latin typeface="+mn-lt"/>
                <a:ea typeface="+mn-ea"/>
                <a:cs typeface="+mn-cs"/>
              </a:rPr>
              <a:t> er </a:t>
            </a:r>
            <a:r>
              <a:rPr lang="en-GB" sz="1200" kern="1200" dirty="0" err="1">
                <a:solidFill>
                  <a:schemeClr val="tx1"/>
                </a:solidFill>
                <a:effectLst/>
                <a:latin typeface="+mn-lt"/>
                <a:ea typeface="+mn-ea"/>
                <a:cs typeface="+mn-cs"/>
              </a:rPr>
              <a:t>fouten</a:t>
            </a:r>
            <a:r>
              <a:rPr lang="en-GB" sz="1200" kern="1200" dirty="0">
                <a:solidFill>
                  <a:schemeClr val="tx1"/>
                </a:solidFill>
                <a:effectLst/>
                <a:latin typeface="+mn-lt"/>
                <a:ea typeface="+mn-ea"/>
                <a:cs typeface="+mn-cs"/>
              </a:rPr>
              <a:t> of </a:t>
            </a:r>
          </a:p>
          <a:p>
            <a:r>
              <a:rPr lang="en-GB" sz="1200" kern="1200" dirty="0" err="1">
                <a:solidFill>
                  <a:schemeClr val="tx1"/>
                </a:solidFill>
                <a:effectLst/>
                <a:latin typeface="+mn-lt"/>
                <a:ea typeface="+mn-ea"/>
                <a:cs typeface="+mn-cs"/>
              </a:rPr>
              <a:t>vertragingen</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De </a:t>
            </a:r>
            <a:r>
              <a:rPr lang="en-GB" sz="1200" kern="1200" dirty="0" err="1">
                <a:solidFill>
                  <a:schemeClr val="tx1"/>
                </a:solidFill>
                <a:effectLst/>
                <a:latin typeface="+mn-lt"/>
                <a:ea typeface="+mn-ea"/>
                <a:cs typeface="+mn-cs"/>
              </a:rPr>
              <a:t>noodzaak</a:t>
            </a:r>
            <a:r>
              <a:rPr lang="en-GB" sz="1200" kern="1200" dirty="0">
                <a:solidFill>
                  <a:schemeClr val="tx1"/>
                </a:solidFill>
                <a:effectLst/>
                <a:latin typeface="+mn-lt"/>
                <a:ea typeface="+mn-ea"/>
                <a:cs typeface="+mn-cs"/>
              </a:rPr>
              <a:t> om </a:t>
            </a:r>
            <a:r>
              <a:rPr lang="en-GB" sz="1200" kern="1200" dirty="0" err="1">
                <a:solidFill>
                  <a:schemeClr val="tx1"/>
                </a:solidFill>
                <a:effectLst/>
                <a:latin typeface="+mn-lt"/>
                <a:ea typeface="+mn-ea"/>
                <a:cs typeface="+mn-cs"/>
              </a:rPr>
              <a:t>dit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te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veranderen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groeit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Gemeenten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zorgkantoren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aanbieders</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ervaren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dagelijks</a:t>
            </a:r>
            <a:r>
              <a:rPr lang="en-GB" sz="1200" kern="1200" dirty="0">
                <a:solidFill>
                  <a:schemeClr val="tx1"/>
                </a:solidFill>
                <a:effectLst/>
                <a:latin typeface="+mn-lt"/>
                <a:ea typeface="+mn-ea"/>
                <a:cs typeface="+mn-cs"/>
              </a:rPr>
              <a:t> de </a:t>
            </a:r>
            <a:r>
              <a:rPr lang="en-GB" sz="1200" kern="1200" dirty="0" err="1">
                <a:solidFill>
                  <a:schemeClr val="tx1"/>
                </a:solidFill>
                <a:effectLst/>
                <a:latin typeface="+mn-lt"/>
                <a:ea typeface="+mn-ea"/>
                <a:cs typeface="+mn-cs"/>
              </a:rPr>
              <a:t>gevolgen</a:t>
            </a:r>
            <a:r>
              <a:rPr lang="en-GB" sz="1200" kern="1200" dirty="0">
                <a:solidFill>
                  <a:schemeClr val="tx1"/>
                </a:solidFill>
                <a:effectLst/>
                <a:latin typeface="+mn-lt"/>
                <a:ea typeface="+mn-ea"/>
                <a:cs typeface="+mn-cs"/>
              </a:rPr>
              <a:t> van </a:t>
            </a:r>
            <a:r>
              <a:rPr lang="en-GB" sz="1200" kern="1200" dirty="0" err="1">
                <a:solidFill>
                  <a:schemeClr val="tx1"/>
                </a:solidFill>
                <a:effectLst/>
                <a:latin typeface="+mn-lt"/>
                <a:ea typeface="+mn-ea"/>
                <a:cs typeface="+mn-cs"/>
              </a:rPr>
              <a:t>een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gefragmenteerde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informatievoorziening</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Personeelstekorten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oplopende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wachtlijsten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stijgende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administratieve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druk</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maken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duidelijk</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dat</a:t>
            </a:r>
            <a:r>
              <a:rPr lang="en-GB" sz="1200" kern="1200" dirty="0">
                <a:solidFill>
                  <a:schemeClr val="tx1"/>
                </a:solidFill>
                <a:effectLst/>
                <a:latin typeface="+mn-lt"/>
                <a:ea typeface="+mn-ea"/>
                <a:cs typeface="+mn-cs"/>
              </a:rPr>
              <a:t> er slimmer </a:t>
            </a:r>
            <a:r>
              <a:rPr lang="en-GB" sz="1200" kern="1200" dirty="0" err="1">
                <a:solidFill>
                  <a:schemeClr val="tx1"/>
                </a:solidFill>
                <a:effectLst/>
                <a:latin typeface="+mn-lt"/>
                <a:ea typeface="+mn-ea"/>
                <a:cs typeface="+mn-cs"/>
              </a:rPr>
              <a:t>samen-gewerkt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moet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worden</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Het </a:t>
            </a:r>
            <a:r>
              <a:rPr lang="en-GB" sz="1200" kern="1200" dirty="0" err="1">
                <a:solidFill>
                  <a:schemeClr val="tx1"/>
                </a:solidFill>
                <a:effectLst/>
                <a:latin typeface="+mn-lt"/>
                <a:ea typeface="+mn-ea"/>
                <a:cs typeface="+mn-cs"/>
              </a:rPr>
              <a:t>netwerkmodel</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biedt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daarvoor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een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oplossing</a:t>
            </a:r>
            <a:r>
              <a:rPr lang="en-GB"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9D51630A-3522-5F43-9871-C095388AB090}" type="slidenum">
              <a:rPr lang="en-NL" smtClean="0"/>
              <a:t>1</a:t>
            </a:fld>
            <a:endParaRPr lang="en-NL"/>
          </a:p>
        </p:txBody>
      </p:sp>
    </p:spTree>
    <p:extLst>
      <p:ext uri="{BB962C8B-B14F-4D97-AF65-F5344CB8AC3E}">
        <p14:creationId xmlns:p14="http://schemas.microsoft.com/office/powerpoint/2010/main" val="1968670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Van estafette naar netwerk</a:t>
            </a:r>
          </a:p>
          <a:p>
            <a:r>
              <a:rPr lang="nl-NL" sz="1200" b="0" i="0" kern="1200" dirty="0">
                <a:solidFill>
                  <a:schemeClr val="tx1"/>
                </a:solidFill>
                <a:effectLst/>
                <a:latin typeface="+mn-lt"/>
                <a:ea typeface="+mn-ea"/>
                <a:cs typeface="+mn-cs"/>
              </a:rPr>
              <a:t>In een estafettemodel wordt informatie stap voor stap doorgegeven. De data (of: gegevens) gaat vaak traag van hand tot hand, partijen moeten op elkaar wachten. Het stokje valt soms en elke overdracht vergroot de kans op fouten.</a:t>
            </a:r>
          </a:p>
          <a:p>
            <a:r>
              <a:rPr lang="nl-NL" sz="1200" b="0" i="0" kern="1200" dirty="0">
                <a:solidFill>
                  <a:schemeClr val="tx1"/>
                </a:solidFill>
                <a:effectLst/>
                <a:latin typeface="+mn-lt"/>
                <a:ea typeface="+mn-ea"/>
                <a:cs typeface="+mn-cs"/>
              </a:rPr>
              <a:t>Het netwerkmodel biedt een moderne, veilige infrastructuur waarin data op één plek blijft en met toestemming (tenzij dat niet vereist is) gedeeld wordt met wie ze nodig heeft, nu of later.</a:t>
            </a:r>
          </a:p>
          <a:p>
            <a:endParaRPr lang="en-NL" dirty="0"/>
          </a:p>
        </p:txBody>
      </p:sp>
      <p:sp>
        <p:nvSpPr>
          <p:cNvPr id="4" name="Slide Number Placeholder 3"/>
          <p:cNvSpPr>
            <a:spLocks noGrp="1"/>
          </p:cNvSpPr>
          <p:nvPr>
            <p:ph type="sldNum" sz="quarter" idx="5"/>
          </p:nvPr>
        </p:nvSpPr>
        <p:spPr/>
        <p:txBody>
          <a:bodyPr/>
          <a:lstStyle/>
          <a:p>
            <a:fld id="{9D51630A-3522-5F43-9871-C095388AB090}" type="slidenum">
              <a:rPr lang="en-NL" smtClean="0"/>
              <a:t>2</a:t>
            </a:fld>
            <a:endParaRPr lang="en-NL"/>
          </a:p>
        </p:txBody>
      </p:sp>
    </p:spTree>
    <p:extLst>
      <p:ext uri="{BB962C8B-B14F-4D97-AF65-F5344CB8AC3E}">
        <p14:creationId xmlns:p14="http://schemas.microsoft.com/office/powerpoint/2010/main" val="2911301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Drie wetsdomeinen verbonden</a:t>
            </a:r>
          </a:p>
          <a:p>
            <a:r>
              <a:rPr lang="nl-NL" sz="1200" b="0" i="0" kern="1200" dirty="0">
                <a:solidFill>
                  <a:schemeClr val="tx1"/>
                </a:solidFill>
                <a:effectLst/>
                <a:latin typeface="+mn-lt"/>
                <a:ea typeface="+mn-ea"/>
                <a:cs typeface="+mn-cs"/>
              </a:rPr>
              <a:t>Zorg en ondersteuning raken steeds meer met elkaar verweven. Cliënten bewegen zich door verschillende domeinen heen – van de Wet maatschappelijke ondersteuning (</a:t>
            </a:r>
            <a:r>
              <a:rPr lang="nl-NL" sz="1200" b="0" i="0" kern="1200" dirty="0" err="1">
                <a:solidFill>
                  <a:schemeClr val="tx1"/>
                </a:solidFill>
                <a:effectLst/>
                <a:latin typeface="+mn-lt"/>
                <a:ea typeface="+mn-ea"/>
                <a:cs typeface="+mn-cs"/>
              </a:rPr>
              <a:t>Wmo</a:t>
            </a:r>
            <a:r>
              <a:rPr lang="nl-NL" sz="1200" b="0" i="0" kern="1200" dirty="0">
                <a:solidFill>
                  <a:schemeClr val="tx1"/>
                </a:solidFill>
                <a:effectLst/>
                <a:latin typeface="+mn-lt"/>
                <a:ea typeface="+mn-ea"/>
                <a:cs typeface="+mn-cs"/>
              </a:rPr>
              <a:t>) naar de Wet langdurige zorg (</a:t>
            </a:r>
            <a:r>
              <a:rPr lang="nl-NL" sz="1200" b="0" i="0" kern="1200" dirty="0" err="1">
                <a:solidFill>
                  <a:schemeClr val="tx1"/>
                </a:solidFill>
                <a:effectLst/>
                <a:latin typeface="+mn-lt"/>
                <a:ea typeface="+mn-ea"/>
                <a:cs typeface="+mn-cs"/>
              </a:rPr>
              <a:t>Wlz</a:t>
            </a:r>
            <a:r>
              <a:rPr lang="nl-NL" sz="1200" b="0" i="0" kern="1200" dirty="0">
                <a:solidFill>
                  <a:schemeClr val="tx1"/>
                </a:solidFill>
                <a:effectLst/>
                <a:latin typeface="+mn-lt"/>
                <a:ea typeface="+mn-ea"/>
                <a:cs typeface="+mn-cs"/>
              </a:rPr>
              <a:t>), van de Jeugdwet naar onderwijs of werk. Maar de systemen bewegen niet mee. Daardoor moeten mensen steeds opnieuw hun verhaal doen. En raken professionals tijd kwijt aan administratie van cliëntgegevens. Denk aan het onnodig ontvangen, registreren en versturen van een woonadres, contactpersoon, zorgzwaartepakket of startdatum van thuisbegeleiding.</a:t>
            </a:r>
          </a:p>
          <a:p>
            <a:r>
              <a:rPr lang="nl-NL" sz="1200" b="0" i="0" kern="1200" dirty="0">
                <a:solidFill>
                  <a:schemeClr val="tx1"/>
                </a:solidFill>
                <a:effectLst/>
                <a:latin typeface="+mn-lt"/>
                <a:ea typeface="+mn-ea"/>
                <a:cs typeface="+mn-cs"/>
              </a:rPr>
              <a:t>Het </a:t>
            </a:r>
            <a:r>
              <a:rPr lang="nl-NL" sz="1200" b="0" i="0" kern="1200" dirty="0" err="1">
                <a:solidFill>
                  <a:schemeClr val="tx1"/>
                </a:solidFill>
                <a:effectLst/>
                <a:latin typeface="+mn-lt"/>
                <a:ea typeface="+mn-ea"/>
                <a:cs typeface="+mn-cs"/>
              </a:rPr>
              <a:t>domeinoverstijgend</a:t>
            </a:r>
            <a:r>
              <a:rPr lang="nl-NL" sz="1200" b="0" i="0" kern="1200" dirty="0">
                <a:solidFill>
                  <a:schemeClr val="tx1"/>
                </a:solidFill>
                <a:effectLst/>
                <a:latin typeface="+mn-lt"/>
                <a:ea typeface="+mn-ea"/>
                <a:cs typeface="+mn-cs"/>
              </a:rPr>
              <a:t> </a:t>
            </a:r>
            <a:r>
              <a:rPr lang="nl-NL" sz="1200" b="0" i="0" u="none" strike="noStrike" kern="1200" dirty="0">
                <a:solidFill>
                  <a:schemeClr val="tx1"/>
                </a:solidFill>
                <a:effectLst/>
                <a:latin typeface="+mn-lt"/>
                <a:ea typeface="+mn-ea"/>
                <a:cs typeface="+mn-cs"/>
                <a:hlinkClick r:id="rId3"/>
              </a:rPr>
              <a:t>netwerkmodel</a:t>
            </a:r>
            <a:r>
              <a:rPr lang="nl-NL" sz="1200" b="0" i="0" kern="1200" dirty="0">
                <a:solidFill>
                  <a:schemeClr val="tx1"/>
                </a:solidFill>
                <a:effectLst/>
                <a:latin typeface="+mn-lt"/>
                <a:ea typeface="+mn-ea"/>
                <a:cs typeface="+mn-cs"/>
              </a:rPr>
              <a:t> verbindt de </a:t>
            </a:r>
            <a:r>
              <a:rPr lang="nl-NL" sz="1200" b="0" i="0" kern="1200" dirty="0" err="1">
                <a:solidFill>
                  <a:schemeClr val="tx1"/>
                </a:solidFill>
                <a:effectLst/>
                <a:latin typeface="+mn-lt"/>
                <a:ea typeface="+mn-ea"/>
                <a:cs typeface="+mn-cs"/>
              </a:rPr>
              <a:t>Wlz</a:t>
            </a:r>
            <a:r>
              <a:rPr lang="nl-NL" sz="1200" b="0" i="0" kern="1200" dirty="0">
                <a:solidFill>
                  <a:schemeClr val="tx1"/>
                </a:solidFill>
                <a:effectLst/>
                <a:latin typeface="+mn-lt"/>
                <a:ea typeface="+mn-ea"/>
                <a:cs typeface="+mn-cs"/>
              </a:rPr>
              <a:t>, </a:t>
            </a:r>
            <a:r>
              <a:rPr lang="nl-NL" sz="1200" b="0" i="0" kern="1200" dirty="0" err="1">
                <a:solidFill>
                  <a:schemeClr val="tx1"/>
                </a:solidFill>
                <a:effectLst/>
                <a:latin typeface="+mn-lt"/>
                <a:ea typeface="+mn-ea"/>
                <a:cs typeface="+mn-cs"/>
              </a:rPr>
              <a:t>Wmo</a:t>
            </a:r>
            <a:r>
              <a:rPr lang="nl-NL" sz="1200" b="0" i="0" kern="1200" dirty="0">
                <a:solidFill>
                  <a:schemeClr val="tx1"/>
                </a:solidFill>
                <a:effectLst/>
                <a:latin typeface="+mn-lt"/>
                <a:ea typeface="+mn-ea"/>
                <a:cs typeface="+mn-cs"/>
              </a:rPr>
              <a:t> en Jeugdwet op een manier die logisch is voor cliënten en werkbaar voor (zorg)professionals. Daardoor ontstaat één gezamenlijk beeld van de cliënt en een soepel proces van aanvraag tot zorg en ondersteuning.</a:t>
            </a:r>
          </a:p>
          <a:p>
            <a:r>
              <a:rPr lang="nl-NL" sz="1200" b="0" i="0" kern="1200" dirty="0">
                <a:solidFill>
                  <a:schemeClr val="tx1"/>
                </a:solidFill>
                <a:effectLst/>
                <a:latin typeface="+mn-lt"/>
                <a:ea typeface="+mn-ea"/>
                <a:cs typeface="+mn-cs"/>
              </a:rPr>
              <a:t>Het netwerkmodel is generiek en domeinonafhankelijk opgezet. Dit betekent dat het model ook de Zorgverzekeringswet kan verbinden met de </a:t>
            </a:r>
            <a:r>
              <a:rPr lang="nl-NL" sz="1200" b="0" i="0" kern="1200" dirty="0" err="1">
                <a:solidFill>
                  <a:schemeClr val="tx1"/>
                </a:solidFill>
                <a:effectLst/>
                <a:latin typeface="+mn-lt"/>
                <a:ea typeface="+mn-ea"/>
                <a:cs typeface="+mn-cs"/>
              </a:rPr>
              <a:t>Wlz</a:t>
            </a:r>
            <a:r>
              <a:rPr lang="nl-NL" sz="1200" b="0" i="0" kern="1200" dirty="0">
                <a:solidFill>
                  <a:schemeClr val="tx1"/>
                </a:solidFill>
                <a:effectLst/>
                <a:latin typeface="+mn-lt"/>
                <a:ea typeface="+mn-ea"/>
                <a:cs typeface="+mn-cs"/>
              </a:rPr>
              <a:t>, </a:t>
            </a:r>
            <a:r>
              <a:rPr lang="nl-NL" sz="1200" b="0" i="0" kern="1200" dirty="0" err="1">
                <a:solidFill>
                  <a:schemeClr val="tx1"/>
                </a:solidFill>
                <a:effectLst/>
                <a:latin typeface="+mn-lt"/>
                <a:ea typeface="+mn-ea"/>
                <a:cs typeface="+mn-cs"/>
              </a:rPr>
              <a:t>Wmo</a:t>
            </a:r>
            <a:r>
              <a:rPr lang="nl-NL" sz="1200" b="0" i="0" kern="1200" dirty="0">
                <a:solidFill>
                  <a:schemeClr val="tx1"/>
                </a:solidFill>
                <a:effectLst/>
                <a:latin typeface="+mn-lt"/>
                <a:ea typeface="+mn-ea"/>
                <a:cs typeface="+mn-cs"/>
              </a:rPr>
              <a:t> en Jeugdwet.</a:t>
            </a:r>
          </a:p>
        </p:txBody>
      </p:sp>
      <p:sp>
        <p:nvSpPr>
          <p:cNvPr id="4" name="Slide Number Placeholder 3"/>
          <p:cNvSpPr>
            <a:spLocks noGrp="1"/>
          </p:cNvSpPr>
          <p:nvPr>
            <p:ph type="sldNum" sz="quarter" idx="5"/>
          </p:nvPr>
        </p:nvSpPr>
        <p:spPr/>
        <p:txBody>
          <a:bodyPr/>
          <a:lstStyle/>
          <a:p>
            <a:fld id="{9D51630A-3522-5F43-9871-C095388AB090}" type="slidenum">
              <a:rPr lang="en-NL" smtClean="0"/>
              <a:t>3</a:t>
            </a:fld>
            <a:endParaRPr lang="en-NL"/>
          </a:p>
        </p:txBody>
      </p:sp>
    </p:spTree>
    <p:extLst>
      <p:ext uri="{BB962C8B-B14F-4D97-AF65-F5344CB8AC3E}">
        <p14:creationId xmlns:p14="http://schemas.microsoft.com/office/powerpoint/2010/main" val="3752594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u="none" kern="1200" dirty="0">
                <a:solidFill>
                  <a:schemeClr val="tx1"/>
                </a:solidFill>
                <a:effectLst/>
                <a:latin typeface="+mn-lt"/>
                <a:ea typeface="+mn-ea"/>
                <a:cs typeface="+mn-cs"/>
              </a:rPr>
              <a:t>Data bij de bron</a:t>
            </a:r>
          </a:p>
          <a:p>
            <a:r>
              <a:rPr lang="nl-NL" sz="1200" b="0" i="0" u="none" kern="1200" dirty="0">
                <a:solidFill>
                  <a:schemeClr val="tx1"/>
                </a:solidFill>
                <a:effectLst/>
                <a:latin typeface="+mn-lt"/>
                <a:ea typeface="+mn-ea"/>
                <a:cs typeface="+mn-cs"/>
              </a:rPr>
              <a:t>Data bij de bron is het kernprincipe van een netwerkmodel. Data die bij een cliënt hoort komt samen in een bron, bij het </a:t>
            </a:r>
            <a:r>
              <a:rPr lang="nl-NL" sz="1200" b="0" i="0" u="none" kern="1200" dirty="0" err="1">
                <a:solidFill>
                  <a:schemeClr val="tx1"/>
                </a:solidFill>
                <a:effectLst/>
                <a:latin typeface="+mn-lt"/>
                <a:ea typeface="+mn-ea"/>
                <a:cs typeface="+mn-cs"/>
              </a:rPr>
              <a:t>domeinoverstijgend</a:t>
            </a:r>
            <a:r>
              <a:rPr lang="nl-NL" sz="1200" b="0" i="0" u="none" kern="1200" dirty="0">
                <a:solidFill>
                  <a:schemeClr val="tx1"/>
                </a:solidFill>
                <a:effectLst/>
                <a:latin typeface="+mn-lt"/>
                <a:ea typeface="+mn-ea"/>
                <a:cs typeface="+mn-cs"/>
              </a:rPr>
              <a:t> </a:t>
            </a:r>
            <a:r>
              <a:rPr lang="nl-NL" sz="12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netwerkmodel</a:t>
            </a:r>
            <a:r>
              <a:rPr lang="nl-NL" sz="1200" b="0" i="0" u="none" kern="1200" dirty="0">
                <a:solidFill>
                  <a:schemeClr val="tx1"/>
                </a:solidFill>
                <a:effectLst/>
                <a:latin typeface="+mn-lt"/>
                <a:ea typeface="+mn-ea"/>
                <a:cs typeface="+mn-cs"/>
              </a:rPr>
              <a:t> is dit een bronregister. Dit register kan geraadpleegd kan worden door de anderen in het netwerk wanneer dat nodig is. De data blijft echter bij de bron, en wordt beschikbaar gesteld voor meervoudig gebruik: het </a:t>
            </a:r>
            <a:r>
              <a:rPr lang="nl-NL" sz="1200" b="0" i="0" u="none" strike="noStrike" kern="1200" dirty="0">
                <a:solidFill>
                  <a:schemeClr val="tx1"/>
                </a:solidFill>
                <a:effectLst/>
                <a:latin typeface="+mn-lt"/>
                <a:ea typeface="+mn-ea"/>
                <a:cs typeface="+mn-cs"/>
                <a:hlinkClick r:id="rId4">
                  <a:extLst>
                    <a:ext uri="{A12FA001-AC4F-418D-AE19-62706E023703}">
                      <ahyp:hlinkClr xmlns:ahyp="http://schemas.microsoft.com/office/drawing/2018/hyperlinkcolor" val="tx"/>
                    </a:ext>
                  </a:extLst>
                </a:hlinkClick>
              </a:rPr>
              <a:t>netwerkperspectief</a:t>
            </a:r>
            <a:r>
              <a:rPr lang="nl-NL" sz="1200" b="0" i="0" u="none" kern="1200" dirty="0">
                <a:solidFill>
                  <a:schemeClr val="tx1"/>
                </a:solidFill>
                <a:effectLst/>
                <a:latin typeface="+mn-lt"/>
                <a:ea typeface="+mn-ea"/>
                <a:cs typeface="+mn-cs"/>
              </a:rPr>
              <a:t>. Dit wordt ook wel federatief datadelen genoemd.</a:t>
            </a:r>
          </a:p>
          <a:p>
            <a:r>
              <a:rPr lang="nl-NL" sz="1200" b="0" i="0" u="none" kern="1200" dirty="0">
                <a:solidFill>
                  <a:schemeClr val="tx1"/>
                </a:solidFill>
                <a:effectLst/>
                <a:latin typeface="+mn-lt"/>
                <a:ea typeface="+mn-ea"/>
                <a:cs typeface="+mn-cs"/>
              </a:rPr>
              <a:t>De afspraken die bij een netwerkmodel horen, zorgen voor eenheid van taal. Wanneer de bronhouder (de organisatie of persoon die het register beheert) is ingeplugd op het netwerk, betekent dit dat de data leesbaar is voor de anderen in het netwerk.</a:t>
            </a:r>
          </a:p>
          <a:p>
            <a:r>
              <a:rPr lang="nl-NL" sz="1200" b="0" i="0" u="none" kern="1200" dirty="0">
                <a:solidFill>
                  <a:schemeClr val="tx1"/>
                </a:solidFill>
                <a:effectLst/>
                <a:latin typeface="+mn-lt"/>
                <a:ea typeface="+mn-ea"/>
                <a:cs typeface="+mn-cs"/>
              </a:rPr>
              <a:t>Zo zorgt het netwerkmodel voor databeschikbaarheid: vastgelegde gegevens zijn op elk gewenst moment oproepbaar, bereikbaar en bruikbaar voor de juiste personen, op de juiste plek. Dit principe is geworteld in de </a:t>
            </a:r>
            <a:r>
              <a:rPr lang="nl-NL" sz="1200" b="0" i="0" u="none" strike="noStrike" kern="1200" dirty="0">
                <a:solidFill>
                  <a:schemeClr val="tx1"/>
                </a:solidFill>
                <a:effectLst/>
                <a:latin typeface="+mn-lt"/>
                <a:ea typeface="+mn-ea"/>
                <a:cs typeface="+mn-cs"/>
                <a:hlinkClick r:id="rId5">
                  <a:extLst>
                    <a:ext uri="{A12FA001-AC4F-418D-AE19-62706E023703}">
                      <ahyp:hlinkClr xmlns:ahyp="http://schemas.microsoft.com/office/drawing/2018/hyperlinkcolor" val="tx"/>
                    </a:ext>
                  </a:extLst>
                </a:hlinkClick>
              </a:rPr>
              <a:t>Nationale visie en strategie voor het gezondheidsinformatiestelsel</a:t>
            </a:r>
            <a:r>
              <a:rPr lang="nl-NL" sz="1200" b="0" i="0" u="none" kern="1200" dirty="0">
                <a:solidFill>
                  <a:schemeClr val="tx1"/>
                </a:solidFill>
                <a:effectLst/>
                <a:latin typeface="+mn-lt"/>
                <a:ea typeface="+mn-ea"/>
                <a:cs typeface="+mn-cs"/>
              </a:rPr>
              <a:t> van het ministerie van VWS. </a:t>
            </a:r>
          </a:p>
          <a:p>
            <a:endParaRPr lang="nl-NL" sz="1200" b="0" i="0" u="none" kern="1200" dirty="0">
              <a:solidFill>
                <a:schemeClr val="tx1"/>
              </a:solidFill>
              <a:effectLst/>
              <a:latin typeface="+mn-lt"/>
              <a:ea typeface="+mn-ea"/>
              <a:cs typeface="+mn-cs"/>
            </a:endParaRPr>
          </a:p>
          <a:p>
            <a:r>
              <a:rPr lang="nl-NL" sz="1200" b="1" i="0" u="none" kern="1200" dirty="0">
                <a:solidFill>
                  <a:schemeClr val="tx1"/>
                </a:solidFill>
                <a:effectLst/>
                <a:latin typeface="+mn-lt"/>
                <a:ea typeface="+mn-ea"/>
                <a:cs typeface="+mn-cs"/>
              </a:rPr>
              <a:t>Een soepel proces voor de cliënt</a:t>
            </a:r>
          </a:p>
          <a:p>
            <a:r>
              <a:rPr lang="nl-NL" sz="1200" b="0" i="0" u="none" kern="1200" dirty="0">
                <a:solidFill>
                  <a:schemeClr val="tx1"/>
                </a:solidFill>
                <a:effectLst/>
                <a:latin typeface="+mn-lt"/>
                <a:ea typeface="+mn-ea"/>
                <a:cs typeface="+mn-cs"/>
              </a:rPr>
              <a:t>Cliënten en vertegenwoordigers kunnen aansluiten op het netwerk met hun Persoonlijke Gezondheidsomgeving (</a:t>
            </a:r>
            <a:r>
              <a:rPr lang="nl-NL" sz="1200" b="0" i="0" u="none" strike="noStrike" kern="1200" dirty="0">
                <a:solidFill>
                  <a:schemeClr val="tx1"/>
                </a:solidFill>
                <a:effectLst/>
                <a:latin typeface="+mn-lt"/>
                <a:ea typeface="+mn-ea"/>
                <a:cs typeface="+mn-cs"/>
                <a:hlinkClick r:id="rId6">
                  <a:extLst>
                    <a:ext uri="{A12FA001-AC4F-418D-AE19-62706E023703}">
                      <ahyp:hlinkClr xmlns:ahyp="http://schemas.microsoft.com/office/drawing/2018/hyperlinkcolor" val="tx"/>
                    </a:ext>
                  </a:extLst>
                </a:hlinkClick>
              </a:rPr>
              <a:t>PGO</a:t>
            </a:r>
            <a:r>
              <a:rPr lang="nl-NL" sz="1200" b="0" i="0" u="none" kern="1200" dirty="0">
                <a:solidFill>
                  <a:schemeClr val="tx1"/>
                </a:solidFill>
                <a:effectLst/>
                <a:latin typeface="+mn-lt"/>
                <a:ea typeface="+mn-ea"/>
                <a:cs typeface="+mn-cs"/>
              </a:rPr>
              <a:t>). Via een PGO volgt de cliënt of vertegenwoordiger, als hij dit wenst, het eigen proces. Als actor in het netwerk kan hij zelf informatie wijzigen of toevoegen, zoals het telefoonnummer van een mantelzorger. </a:t>
            </a:r>
          </a:p>
          <a:p>
            <a:r>
              <a:rPr lang="nl-NL" sz="1200" b="0" i="0" u="none" kern="1200" dirty="0">
                <a:solidFill>
                  <a:schemeClr val="tx1"/>
                </a:solidFill>
                <a:effectLst/>
                <a:latin typeface="+mn-lt"/>
                <a:ea typeface="+mn-ea"/>
                <a:cs typeface="+mn-cs"/>
              </a:rPr>
              <a:t>Ook voor cliënten en vertegenwoordigers die hier geen behoefte aan hebben of die hier niet toe in staat zijn, biedt het netwerkmodel voordelen:</a:t>
            </a:r>
          </a:p>
          <a:p>
            <a:pPr marL="171450" indent="-171450">
              <a:buFont typeface="Arial" panose="020B0604020202020204" pitchFamily="34" charset="0"/>
              <a:buChar char="•"/>
            </a:pPr>
            <a:r>
              <a:rPr lang="nl-NL" sz="1200" b="0" i="0" u="none" kern="1200" dirty="0">
                <a:solidFill>
                  <a:schemeClr val="tx1"/>
                </a:solidFill>
                <a:effectLst/>
                <a:latin typeface="+mn-lt"/>
                <a:ea typeface="+mn-ea"/>
                <a:cs typeface="+mn-cs"/>
              </a:rPr>
              <a:t>De cliënt of vertegenwoordiger deelt informatie maar één keer.</a:t>
            </a:r>
          </a:p>
          <a:p>
            <a:pPr marL="171450" indent="-171450">
              <a:buFont typeface="Arial" panose="020B0604020202020204" pitchFamily="34" charset="0"/>
              <a:buChar char="•"/>
            </a:pPr>
            <a:r>
              <a:rPr lang="nl-NL" sz="1200" b="0" i="0" u="none" kern="1200" dirty="0">
                <a:solidFill>
                  <a:schemeClr val="tx1"/>
                </a:solidFill>
                <a:effectLst/>
                <a:latin typeface="+mn-lt"/>
                <a:ea typeface="+mn-ea"/>
                <a:cs typeface="+mn-cs"/>
              </a:rPr>
              <a:t>Zorg en ondersteuning worden sneller opgestart, omdat de aanbieder niet onnodig hoeft te wachten op informatie die nodig is om te starten.</a:t>
            </a:r>
          </a:p>
          <a:p>
            <a:pPr marL="171450" indent="-171450">
              <a:buFont typeface="Arial" panose="020B0604020202020204" pitchFamily="34" charset="0"/>
              <a:buChar char="•"/>
            </a:pPr>
            <a:r>
              <a:rPr lang="nl-NL" sz="1200" b="0" i="0" u="none" kern="1200" dirty="0">
                <a:solidFill>
                  <a:schemeClr val="tx1"/>
                </a:solidFill>
                <a:effectLst/>
                <a:latin typeface="+mn-lt"/>
                <a:ea typeface="+mn-ea"/>
                <a:cs typeface="+mn-cs"/>
              </a:rPr>
              <a:t>Minder administratiedruk voor de professional die naast de cliënt staat, betekent meer ruimte voor zorg en ondersteuning aan de cliënt.</a:t>
            </a:r>
          </a:p>
          <a:p>
            <a:pPr marL="171450" indent="-171450">
              <a:buFont typeface="Arial" panose="020B0604020202020204" pitchFamily="34" charset="0"/>
              <a:buChar char="•"/>
            </a:pPr>
            <a:r>
              <a:rPr lang="nl-NL" sz="1200" b="0" i="0" u="none" kern="1200" dirty="0">
                <a:solidFill>
                  <a:schemeClr val="tx1"/>
                </a:solidFill>
                <a:effectLst/>
                <a:latin typeface="+mn-lt"/>
                <a:ea typeface="+mn-ea"/>
                <a:cs typeface="+mn-cs"/>
              </a:rPr>
              <a:t>De cliënt wordt niet verrast door een stapelfactuur van het </a:t>
            </a:r>
            <a:r>
              <a:rPr lang="nl-NL" sz="1200" b="0" i="0" u="none" strike="noStrike" kern="1200" dirty="0">
                <a:solidFill>
                  <a:schemeClr val="tx1"/>
                </a:solidFill>
                <a:effectLst/>
                <a:latin typeface="+mn-lt"/>
                <a:ea typeface="+mn-ea"/>
                <a:cs typeface="+mn-cs"/>
                <a:hlinkClick r:id="rId7">
                  <a:extLst>
                    <a:ext uri="{A12FA001-AC4F-418D-AE19-62706E023703}">
                      <ahyp:hlinkClr xmlns:ahyp="http://schemas.microsoft.com/office/drawing/2018/hyperlinkcolor" val="tx"/>
                    </a:ext>
                  </a:extLst>
                </a:hlinkClick>
              </a:rPr>
              <a:t>CAK</a:t>
            </a:r>
            <a:r>
              <a:rPr lang="nl-NL" sz="1200" b="0" i="0" u="none" kern="1200" dirty="0">
                <a:solidFill>
                  <a:schemeClr val="tx1"/>
                </a:solidFill>
                <a:effectLst/>
                <a:latin typeface="+mn-lt"/>
                <a:ea typeface="+mn-ea"/>
                <a:cs typeface="+mn-cs"/>
              </a:rPr>
              <a:t>. Omdat het CAK is ingeplugd op het netwerk, weet het CAK het direct als de zorg of ondersteuning aan een cliënt gestart is. Hierdoor kan het CAK de eigen bijdrage tijdig en juist factureren aan de cliënt.</a:t>
            </a:r>
          </a:p>
          <a:p>
            <a:endParaRPr lang="nl-NL" sz="1200" b="0" i="0" kern="1200" dirty="0">
              <a:solidFill>
                <a:schemeClr val="tx1"/>
              </a:solidFill>
              <a:effectLst/>
              <a:latin typeface="+mn-lt"/>
              <a:ea typeface="+mn-ea"/>
              <a:cs typeface="+mn-cs"/>
            </a:endParaRPr>
          </a:p>
          <a:p>
            <a:endParaRPr lang="nl-NL" dirty="0"/>
          </a:p>
          <a:p>
            <a:endParaRPr lang="en-NL" dirty="0"/>
          </a:p>
        </p:txBody>
      </p:sp>
      <p:sp>
        <p:nvSpPr>
          <p:cNvPr id="4" name="Slide Number Placeholder 3"/>
          <p:cNvSpPr>
            <a:spLocks noGrp="1"/>
          </p:cNvSpPr>
          <p:nvPr>
            <p:ph type="sldNum" sz="quarter" idx="5"/>
          </p:nvPr>
        </p:nvSpPr>
        <p:spPr/>
        <p:txBody>
          <a:bodyPr/>
          <a:lstStyle/>
          <a:p>
            <a:fld id="{9D51630A-3522-5F43-9871-C095388AB090}" type="slidenum">
              <a:rPr lang="en-NL" smtClean="0"/>
              <a:t>4</a:t>
            </a:fld>
            <a:endParaRPr lang="en-NL"/>
          </a:p>
        </p:txBody>
      </p:sp>
    </p:spTree>
    <p:extLst>
      <p:ext uri="{BB962C8B-B14F-4D97-AF65-F5344CB8AC3E}">
        <p14:creationId xmlns:p14="http://schemas.microsoft.com/office/powerpoint/2010/main" val="2015095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Een soepel proces voor professionals</a:t>
            </a:r>
          </a:p>
          <a:p>
            <a:r>
              <a:rPr lang="nl-NL" sz="1200" b="0" i="0" kern="1200" dirty="0">
                <a:solidFill>
                  <a:schemeClr val="tx1"/>
                </a:solidFill>
                <a:effectLst/>
                <a:latin typeface="+mn-lt"/>
                <a:ea typeface="+mn-ea"/>
                <a:cs typeface="+mn-cs"/>
              </a:rPr>
              <a:t>Het netwerkmodel biedt een soepel werkproces zowel voor professionals die direct naast de cliënt staan, als voor administratieve professionals. Omdat applicaties zoals het elektronisch cliëntendossier (ECD) gevuld zijn met de meest actuele informatie die rechtstreeks uit de bron wordt opgehaald, worden professionals optimaal ondersteund. Denk aan: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In één oogopslag zien waar een cliënt al in zorg is.</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Makkelijker afstemmen met collega’s, ook in andere domeinen.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Minder administratieve druk, meer tijd voor contact.</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Minder variatie in administratieve processen geeft meer overzicht en minder kans op fouten.</a:t>
            </a:r>
          </a:p>
          <a:p>
            <a:endParaRPr lang="en-NL" dirty="0"/>
          </a:p>
        </p:txBody>
      </p:sp>
      <p:sp>
        <p:nvSpPr>
          <p:cNvPr id="4" name="Slide Number Placeholder 3"/>
          <p:cNvSpPr>
            <a:spLocks noGrp="1"/>
          </p:cNvSpPr>
          <p:nvPr>
            <p:ph type="sldNum" sz="quarter" idx="5"/>
          </p:nvPr>
        </p:nvSpPr>
        <p:spPr/>
        <p:txBody>
          <a:bodyPr/>
          <a:lstStyle/>
          <a:p>
            <a:fld id="{9D51630A-3522-5F43-9871-C095388AB090}" type="slidenum">
              <a:rPr lang="en-NL" smtClean="0"/>
              <a:t>5</a:t>
            </a:fld>
            <a:endParaRPr lang="en-NL"/>
          </a:p>
        </p:txBody>
      </p:sp>
    </p:spTree>
    <p:extLst>
      <p:ext uri="{BB962C8B-B14F-4D97-AF65-F5344CB8AC3E}">
        <p14:creationId xmlns:p14="http://schemas.microsoft.com/office/powerpoint/2010/main" val="3299106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Een soepel proces voor indicatiestellers, gemeenten en zorgkantoren</a:t>
            </a:r>
          </a:p>
          <a:p>
            <a:r>
              <a:rPr lang="nl-NL" sz="1200" b="0" i="0" kern="1200" dirty="0">
                <a:solidFill>
                  <a:schemeClr val="tx1"/>
                </a:solidFill>
                <a:effectLst/>
                <a:latin typeface="+mn-lt"/>
                <a:ea typeface="+mn-ea"/>
                <a:cs typeface="+mn-cs"/>
              </a:rPr>
              <a:t>Het Centrum Indicatiestelling Zorg</a:t>
            </a:r>
            <a:r>
              <a:rPr lang="nl-NL" sz="1200" b="0" i="0" u="none" kern="1200" dirty="0">
                <a:solidFill>
                  <a:schemeClr val="tx1"/>
                </a:solidFill>
                <a:effectLst/>
                <a:latin typeface="+mn-lt"/>
                <a:ea typeface="+mn-ea"/>
                <a:cs typeface="+mn-cs"/>
              </a:rPr>
              <a:t> (</a:t>
            </a:r>
            <a:r>
              <a:rPr lang="nl-NL" sz="12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CIZ</a:t>
            </a:r>
            <a:r>
              <a:rPr lang="nl-NL" sz="1200" b="0" i="0" u="none" kern="1200" dirty="0">
                <a:solidFill>
                  <a:schemeClr val="tx1"/>
                </a:solidFill>
                <a:effectLst/>
                <a:latin typeface="+mn-lt"/>
                <a:ea typeface="+mn-ea"/>
                <a:cs typeface="+mn-cs"/>
              </a:rPr>
              <a:t>) stelt </a:t>
            </a:r>
            <a:r>
              <a:rPr lang="nl-NL" sz="1200" b="0" i="0" kern="1200" dirty="0">
                <a:solidFill>
                  <a:schemeClr val="tx1"/>
                </a:solidFill>
                <a:effectLst/>
                <a:latin typeface="+mn-lt"/>
                <a:ea typeface="+mn-ea"/>
                <a:cs typeface="+mn-cs"/>
              </a:rPr>
              <a:t>vast of iemand in aanmerking komt voor zorg vanuit de </a:t>
            </a:r>
            <a:r>
              <a:rPr lang="nl-NL" sz="1200" b="0" i="0" kern="1200" dirty="0" err="1">
                <a:solidFill>
                  <a:schemeClr val="tx1"/>
                </a:solidFill>
                <a:effectLst/>
                <a:latin typeface="+mn-lt"/>
                <a:ea typeface="+mn-ea"/>
                <a:cs typeface="+mn-cs"/>
              </a:rPr>
              <a:t>Wlz</a:t>
            </a:r>
            <a:r>
              <a:rPr lang="nl-NL" sz="1200" b="0" i="0" kern="1200" dirty="0">
                <a:solidFill>
                  <a:schemeClr val="tx1"/>
                </a:solidFill>
                <a:effectLst/>
                <a:latin typeface="+mn-lt"/>
                <a:ea typeface="+mn-ea"/>
                <a:cs typeface="+mn-cs"/>
              </a:rPr>
              <a:t>. Het zorgkantoor vergoedt deze langdurige zorg. De gemeente stelt vast of iemand in aanmerking komt voor ondersteuning vanuit de </a:t>
            </a:r>
            <a:r>
              <a:rPr lang="nl-NL" sz="1200" b="0" i="0" kern="1200" dirty="0" err="1">
                <a:solidFill>
                  <a:schemeClr val="tx1"/>
                </a:solidFill>
                <a:effectLst/>
                <a:latin typeface="+mn-lt"/>
                <a:ea typeface="+mn-ea"/>
                <a:cs typeface="+mn-cs"/>
              </a:rPr>
              <a:t>Wmo</a:t>
            </a:r>
            <a:r>
              <a:rPr lang="nl-NL" sz="1200" b="0" i="0" kern="1200" dirty="0">
                <a:solidFill>
                  <a:schemeClr val="tx1"/>
                </a:solidFill>
                <a:effectLst/>
                <a:latin typeface="+mn-lt"/>
                <a:ea typeface="+mn-ea"/>
                <a:cs typeface="+mn-cs"/>
              </a:rPr>
              <a:t>, en vergoedt de ondersteuning. Ook stelt de gemeente vast of een jeugdige in aanmerking komt voor jeugdhulp vanuit de Jeugdwet, en vergoedt deze hulp.</a:t>
            </a:r>
          </a:p>
          <a:p>
            <a:r>
              <a:rPr lang="nl-NL" sz="1200" b="0" i="0" kern="1200" dirty="0">
                <a:solidFill>
                  <a:schemeClr val="tx1"/>
                </a:solidFill>
                <a:effectLst/>
                <a:latin typeface="+mn-lt"/>
                <a:ea typeface="+mn-ea"/>
                <a:cs typeface="+mn-cs"/>
              </a:rPr>
              <a:t>Toegang tot de actuele gegevens van de cliënt biedt indicatiestellers, zorgkantoren en gemeenten:</a:t>
            </a:r>
          </a:p>
          <a:p>
            <a:r>
              <a:rPr lang="nl-NL" sz="1200" b="0" i="0" kern="1200" dirty="0">
                <a:solidFill>
                  <a:schemeClr val="tx1"/>
                </a:solidFill>
                <a:effectLst/>
                <a:latin typeface="+mn-lt"/>
                <a:ea typeface="+mn-ea"/>
                <a:cs typeface="+mn-cs"/>
              </a:rPr>
              <a:t>Actueel inzicht in wie aanspraak kan maken op zorg of ondersteuning, in welk wetsdomein.</a:t>
            </a:r>
          </a:p>
          <a:p>
            <a:r>
              <a:rPr lang="nl-NL" sz="1200" b="0" i="0" kern="1200" dirty="0">
                <a:solidFill>
                  <a:schemeClr val="tx1"/>
                </a:solidFill>
                <a:effectLst/>
                <a:latin typeface="+mn-lt"/>
                <a:ea typeface="+mn-ea"/>
                <a:cs typeface="+mn-cs"/>
              </a:rPr>
              <a:t>Direct inzicht of een burger vanuit een ander wetsdomein zorg of ondersteuning ontvangt.</a:t>
            </a:r>
          </a:p>
          <a:p>
            <a:r>
              <a:rPr lang="nl-NL" sz="1200" b="0" i="0" kern="1200" dirty="0">
                <a:solidFill>
                  <a:schemeClr val="tx1"/>
                </a:solidFill>
                <a:effectLst/>
                <a:latin typeface="+mn-lt"/>
                <a:ea typeface="+mn-ea"/>
                <a:cs typeface="+mn-cs"/>
              </a:rPr>
              <a:t>Een efficiënt financieel-administratief proces van toeleiding tot beëindiging van zorg of ondersteuning.</a:t>
            </a:r>
          </a:p>
          <a:p>
            <a:r>
              <a:rPr lang="nl-NL" sz="1200" b="0" i="0" kern="1200" dirty="0">
                <a:solidFill>
                  <a:schemeClr val="tx1"/>
                </a:solidFill>
                <a:effectLst/>
                <a:latin typeface="+mn-lt"/>
                <a:ea typeface="+mn-ea"/>
                <a:cs typeface="+mn-cs"/>
              </a:rPr>
              <a:t>Een betere basis voor beleidskeuzes en verantwoording, door actueel zicht op de praktijk. </a:t>
            </a:r>
          </a:p>
          <a:p>
            <a:endParaRPr lang="nl-NL" sz="1200" b="0" i="0" kern="1200" dirty="0">
              <a:solidFill>
                <a:schemeClr val="tx1"/>
              </a:solidFill>
              <a:effectLst/>
              <a:latin typeface="+mn-lt"/>
              <a:ea typeface="+mn-ea"/>
              <a:cs typeface="+mn-cs"/>
            </a:endParaRPr>
          </a:p>
          <a:p>
            <a:r>
              <a:rPr lang="nl-NL" sz="1200" b="1" i="0" kern="1200" dirty="0">
                <a:solidFill>
                  <a:schemeClr val="tx1"/>
                </a:solidFill>
                <a:effectLst/>
                <a:latin typeface="+mn-lt"/>
                <a:ea typeface="+mn-ea"/>
                <a:cs typeface="+mn-cs"/>
              </a:rPr>
              <a:t>Een soepel proces voor zorguitvoerders en -ondersteuners</a:t>
            </a:r>
          </a:p>
          <a:p>
            <a:r>
              <a:rPr lang="nl-NL" sz="1200" b="0" i="0" kern="1200" dirty="0">
                <a:solidFill>
                  <a:schemeClr val="tx1"/>
                </a:solidFill>
                <a:effectLst/>
                <a:latin typeface="+mn-lt"/>
                <a:ea typeface="+mn-ea"/>
                <a:cs typeface="+mn-cs"/>
              </a:rPr>
              <a:t>Het </a:t>
            </a:r>
            <a:r>
              <a:rPr lang="nl-NL" sz="1200" b="0" i="0" kern="1200" dirty="0" err="1">
                <a:solidFill>
                  <a:schemeClr val="tx1"/>
                </a:solidFill>
                <a:effectLst/>
                <a:latin typeface="+mn-lt"/>
                <a:ea typeface="+mn-ea"/>
                <a:cs typeface="+mn-cs"/>
              </a:rPr>
              <a:t>domeinoverstijgend</a:t>
            </a:r>
            <a:r>
              <a:rPr lang="nl-NL" sz="1200" b="0" i="0" kern="1200" dirty="0">
                <a:solidFill>
                  <a:schemeClr val="tx1"/>
                </a:solidFill>
                <a:effectLst/>
                <a:latin typeface="+mn-lt"/>
                <a:ea typeface="+mn-ea"/>
                <a:cs typeface="+mn-cs"/>
              </a:rPr>
              <a:t> netwerkmodel ondersteunt organisaties die zorg en ondersteuning leveren, of dat nou gaat om woonzorg, thuishulp, algemene </a:t>
            </a:r>
            <a:r>
              <a:rPr lang="nl-NL" sz="1200" b="0" i="0" kern="1200" dirty="0" err="1">
                <a:solidFill>
                  <a:schemeClr val="tx1"/>
                </a:solidFill>
                <a:effectLst/>
                <a:latin typeface="+mn-lt"/>
                <a:ea typeface="+mn-ea"/>
                <a:cs typeface="+mn-cs"/>
              </a:rPr>
              <a:t>Wmo</a:t>
            </a:r>
            <a:r>
              <a:rPr lang="nl-NL" sz="1200" b="0" i="0" kern="1200" dirty="0">
                <a:solidFill>
                  <a:schemeClr val="tx1"/>
                </a:solidFill>
                <a:effectLst/>
                <a:latin typeface="+mn-lt"/>
                <a:ea typeface="+mn-ea"/>
                <a:cs typeface="+mn-cs"/>
              </a:rPr>
              <a:t>-voorzieningen of hulpmiddelen zoals een rolstoel. Het biedt hen: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Minder dubbele registraties.</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Efficiëntere financieel-administratieve processen. Van aanmelding tot start, van declaratie tot betaling, van beëindiging tot verantwoording.</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Betere samenwerking over domeinen heen.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Betrouwbare gegevens die één keer worden vastgelegd en meervoudig gebruikt.</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Een betere basis voor interne beleidskeuzes en verantwoording, door actueel zicht op de praktijk.</a:t>
            </a:r>
          </a:p>
          <a:p>
            <a:endParaRPr lang="nl-NL" sz="1200" b="0" i="0" kern="1200" dirty="0">
              <a:solidFill>
                <a:schemeClr val="tx1"/>
              </a:solidFill>
              <a:effectLst/>
              <a:latin typeface="+mn-lt"/>
              <a:ea typeface="+mn-ea"/>
              <a:cs typeface="+mn-cs"/>
            </a:endParaRPr>
          </a:p>
          <a:p>
            <a:endParaRPr lang="nl-NL" sz="1200" b="0" i="0" kern="1200" dirty="0">
              <a:solidFill>
                <a:schemeClr val="tx1"/>
              </a:solidFill>
              <a:effectLst/>
              <a:latin typeface="+mn-lt"/>
              <a:ea typeface="+mn-ea"/>
              <a:cs typeface="+mn-cs"/>
            </a:endParaRPr>
          </a:p>
          <a:p>
            <a:endParaRPr lang="nl-NL"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D51630A-3522-5F43-9871-C095388AB090}" type="slidenum">
              <a:rPr lang="en-NL" smtClean="0"/>
              <a:t>6</a:t>
            </a:fld>
            <a:endParaRPr lang="en-NL"/>
          </a:p>
        </p:txBody>
      </p:sp>
    </p:spTree>
    <p:extLst>
      <p:ext uri="{BB962C8B-B14F-4D97-AF65-F5344CB8AC3E}">
        <p14:creationId xmlns:p14="http://schemas.microsoft.com/office/powerpoint/2010/main" val="2808675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Data voor beleid, verantwoording en onderzoek</a:t>
            </a:r>
          </a:p>
          <a:p>
            <a:r>
              <a:rPr lang="nl-NL" sz="1200" b="0" i="0" kern="1200" dirty="0">
                <a:solidFill>
                  <a:schemeClr val="tx1"/>
                </a:solidFill>
                <a:effectLst/>
                <a:latin typeface="+mn-lt"/>
                <a:ea typeface="+mn-ea"/>
                <a:cs typeface="+mn-cs"/>
              </a:rPr>
              <a:t>Cliëntdata kan naast het ondersteunen van het zorg- of ondersteuningsproces ook gebruikt worden voor secundaire doeleinden. De data wordt dan geaggregeerd (dat betekent: samengevoegd met data van andere cliënten) en is niet meer te herleiden tot een persoon. Geaggregeerde data ondersteunt beleidmakers, inkopers, toezichthouders en onderzoekers.</a:t>
            </a:r>
          </a:p>
          <a:p>
            <a:r>
              <a:rPr lang="nl-NL" sz="1200" b="0" i="0" kern="1200" dirty="0">
                <a:solidFill>
                  <a:schemeClr val="tx1"/>
                </a:solidFill>
                <a:effectLst/>
                <a:latin typeface="+mn-lt"/>
                <a:ea typeface="+mn-ea"/>
                <a:cs typeface="+mn-cs"/>
              </a:rPr>
              <a:t>Een voorbeeld: zorguitvoerders ontsluiten geaggregeerde data om hun inspanningen te verantwoorden. Bijvoorbeeld aan zorgkantoren, gemeenten en de Inspectie Gezondheidszorg en Jeugd.</a:t>
            </a:r>
          </a:p>
          <a:p>
            <a:r>
              <a:rPr lang="nl-NL" sz="1200" b="0" i="0" kern="1200" dirty="0">
                <a:solidFill>
                  <a:schemeClr val="tx1"/>
                </a:solidFill>
                <a:effectLst/>
                <a:latin typeface="+mn-lt"/>
                <a:ea typeface="+mn-ea"/>
                <a:cs typeface="+mn-cs"/>
              </a:rPr>
              <a:t>Het netwerkmodel biedt beter zicht op de praktijk: actuele data maakt effectmeting en beleid realistischer. Zo wordt er meer waarde gehaald uit data die professionals tóch al registreren voorafgaand aan en tijdens de zorg en ondersteuning.</a:t>
            </a:r>
          </a:p>
          <a:p>
            <a:r>
              <a:rPr lang="nl-NL" sz="1200" b="0" i="0" kern="1200" dirty="0">
                <a:solidFill>
                  <a:schemeClr val="tx1"/>
                </a:solidFill>
                <a:effectLst/>
                <a:latin typeface="+mn-lt"/>
                <a:ea typeface="+mn-ea"/>
                <a:cs typeface="+mn-cs"/>
              </a:rPr>
              <a:t>Doordat de data geordend wordt, verbetert dit ook de vergelijkbaarheid van data. Zo kunnen zorguitvoerders ook onderling benchmarken op bijvoorbeeld kwaliteit.</a:t>
            </a:r>
          </a:p>
          <a:p>
            <a:endParaRPr lang="en-NL" dirty="0"/>
          </a:p>
        </p:txBody>
      </p:sp>
      <p:sp>
        <p:nvSpPr>
          <p:cNvPr id="4" name="Slide Number Placeholder 3"/>
          <p:cNvSpPr>
            <a:spLocks noGrp="1"/>
          </p:cNvSpPr>
          <p:nvPr>
            <p:ph type="sldNum" sz="quarter" idx="5"/>
          </p:nvPr>
        </p:nvSpPr>
        <p:spPr/>
        <p:txBody>
          <a:bodyPr/>
          <a:lstStyle/>
          <a:p>
            <a:fld id="{9D51630A-3522-5F43-9871-C095388AB090}" type="slidenum">
              <a:rPr lang="en-NL" smtClean="0"/>
              <a:t>7</a:t>
            </a:fld>
            <a:endParaRPr lang="en-NL"/>
          </a:p>
        </p:txBody>
      </p:sp>
    </p:spTree>
    <p:extLst>
      <p:ext uri="{BB962C8B-B14F-4D97-AF65-F5344CB8AC3E}">
        <p14:creationId xmlns:p14="http://schemas.microsoft.com/office/powerpoint/2010/main" val="2051931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Softwareontwikkeling wordt makkelijker</a:t>
            </a:r>
          </a:p>
          <a:p>
            <a:r>
              <a:rPr lang="nl-NL" sz="1200" b="0" i="0" kern="1200" dirty="0">
                <a:solidFill>
                  <a:schemeClr val="tx1"/>
                </a:solidFill>
                <a:effectLst/>
                <a:latin typeface="+mn-lt"/>
                <a:ea typeface="+mn-ea"/>
                <a:cs typeface="+mn-cs"/>
              </a:rPr>
              <a:t>Ook softwareleveranciers hebben baat bij een netwerkmodel. Voordelen voor hen, zijn: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Eén heldere domeinonafhankelijke set standaarden.</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Aansluiting bij de </a:t>
            </a:r>
            <a:r>
              <a:rPr lang="nl-NL" sz="12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generieke functies</a:t>
            </a:r>
            <a:r>
              <a:rPr lang="nl-NL" sz="1200" b="0" i="0" kern="1200" dirty="0">
                <a:solidFill>
                  <a:schemeClr val="tx1"/>
                </a:solidFill>
                <a:effectLst/>
                <a:latin typeface="+mn-lt"/>
                <a:ea typeface="+mn-ea"/>
                <a:cs typeface="+mn-cs"/>
              </a:rPr>
              <a:t> van het ministerie van VWS.</a:t>
            </a:r>
          </a:p>
          <a:p>
            <a:pPr marL="171450" indent="-171450">
              <a:buFont typeface="Arial" panose="020B0604020202020204" pitchFamily="34" charset="0"/>
              <a:buChar char="•"/>
            </a:pPr>
            <a:r>
              <a:rPr lang="nl-NL" sz="1200" b="0" i="0" kern="1200" dirty="0">
                <a:solidFill>
                  <a:schemeClr val="tx1"/>
                </a:solidFill>
                <a:effectLst/>
                <a:latin typeface="+mn-lt"/>
                <a:ea typeface="+mn-ea"/>
                <a:cs typeface="+mn-cs"/>
              </a:rPr>
              <a:t>Meer uniformiteit en meer toekomstbestendigheid.</a:t>
            </a:r>
          </a:p>
          <a:p>
            <a:endParaRPr lang="en-NL" dirty="0"/>
          </a:p>
        </p:txBody>
      </p:sp>
      <p:sp>
        <p:nvSpPr>
          <p:cNvPr id="4" name="Slide Number Placeholder 3"/>
          <p:cNvSpPr>
            <a:spLocks noGrp="1"/>
          </p:cNvSpPr>
          <p:nvPr>
            <p:ph type="sldNum" sz="quarter" idx="5"/>
          </p:nvPr>
        </p:nvSpPr>
        <p:spPr/>
        <p:txBody>
          <a:bodyPr/>
          <a:lstStyle/>
          <a:p>
            <a:fld id="{9D51630A-3522-5F43-9871-C095388AB090}" type="slidenum">
              <a:rPr lang="en-NL" smtClean="0"/>
              <a:t>8</a:t>
            </a:fld>
            <a:endParaRPr lang="en-NL"/>
          </a:p>
        </p:txBody>
      </p:sp>
    </p:spTree>
    <p:extLst>
      <p:ext uri="{BB962C8B-B14F-4D97-AF65-F5344CB8AC3E}">
        <p14:creationId xmlns:p14="http://schemas.microsoft.com/office/powerpoint/2010/main" val="2767010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l-NL" sz="1200" b="1" i="0" kern="1200" dirty="0">
                <a:solidFill>
                  <a:schemeClr val="tx1"/>
                </a:solidFill>
                <a:effectLst/>
                <a:latin typeface="+mn-lt"/>
                <a:ea typeface="+mn-ea"/>
                <a:cs typeface="+mn-cs"/>
              </a:rPr>
              <a:t>Een domein-onafhankelijke infrastructuur</a:t>
            </a:r>
          </a:p>
          <a:p>
            <a:r>
              <a:rPr lang="nl-NL" sz="1200" b="0" i="0" kern="1200" dirty="0">
                <a:solidFill>
                  <a:schemeClr val="tx1"/>
                </a:solidFill>
                <a:effectLst/>
                <a:latin typeface="+mn-lt"/>
                <a:ea typeface="+mn-ea"/>
                <a:cs typeface="+mn-cs"/>
              </a:rPr>
              <a:t>Het netwerkmodel is generiek en domeinonafhankelijk opgezet. Dit betekent dat nieuwe gebruikers en domeinen makkelijk kunnen toetreden.</a:t>
            </a:r>
          </a:p>
          <a:p>
            <a:r>
              <a:rPr lang="nl-NL" sz="1200" b="0" i="0" kern="1200" dirty="0">
                <a:solidFill>
                  <a:schemeClr val="tx1"/>
                </a:solidFill>
                <a:effectLst/>
                <a:latin typeface="+mn-lt"/>
                <a:ea typeface="+mn-ea"/>
                <a:cs typeface="+mn-cs"/>
              </a:rPr>
              <a:t>Zoals sectoren die zorg leveren vanuit de Zorgverzekeringswet. Of de overheidsdienstverlening, denk aan het domein Werk en Inkomen.</a:t>
            </a:r>
          </a:p>
          <a:p>
            <a:r>
              <a:rPr lang="nl-NL" sz="1200" b="0" i="0" kern="1200" dirty="0">
                <a:solidFill>
                  <a:schemeClr val="tx1"/>
                </a:solidFill>
                <a:effectLst/>
                <a:latin typeface="+mn-lt"/>
                <a:ea typeface="+mn-ea"/>
                <a:cs typeface="+mn-cs"/>
              </a:rPr>
              <a:t>Er kan dus aangesloten worden op de al werkende infrastructuur in de beweging naar databeschikbaarheid rond een cliënt.</a:t>
            </a:r>
          </a:p>
        </p:txBody>
      </p:sp>
      <p:sp>
        <p:nvSpPr>
          <p:cNvPr id="4" name="Slide Number Placeholder 3"/>
          <p:cNvSpPr>
            <a:spLocks noGrp="1"/>
          </p:cNvSpPr>
          <p:nvPr>
            <p:ph type="sldNum" sz="quarter" idx="5"/>
          </p:nvPr>
        </p:nvSpPr>
        <p:spPr/>
        <p:txBody>
          <a:bodyPr/>
          <a:lstStyle/>
          <a:p>
            <a:fld id="{9D51630A-3522-5F43-9871-C095388AB090}" type="slidenum">
              <a:rPr lang="en-NL" smtClean="0"/>
              <a:t>9</a:t>
            </a:fld>
            <a:endParaRPr lang="en-NL"/>
          </a:p>
        </p:txBody>
      </p:sp>
    </p:spTree>
    <p:extLst>
      <p:ext uri="{BB962C8B-B14F-4D97-AF65-F5344CB8AC3E}">
        <p14:creationId xmlns:p14="http://schemas.microsoft.com/office/powerpoint/2010/main" val="969729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1" kern="1200" dirty="0">
                <a:solidFill>
                  <a:schemeClr val="tx1"/>
                </a:solidFill>
                <a:effectLst/>
                <a:latin typeface="+mn-lt"/>
                <a:ea typeface="+mn-ea"/>
                <a:cs typeface="+mn-cs"/>
              </a:rPr>
              <a:t>Bekijk ook: </a:t>
            </a:r>
            <a:r>
              <a:rPr lang="nl-NL" sz="1200" b="0" i="1"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video ‘Hoe werkt het netwerkmodel?’</a:t>
            </a:r>
            <a:r>
              <a:rPr lang="nl-NL" sz="1200" b="0" i="1" kern="1200" dirty="0">
                <a:solidFill>
                  <a:schemeClr val="tx1"/>
                </a:solidFill>
                <a:effectLst/>
                <a:latin typeface="+mn-lt"/>
                <a:ea typeface="+mn-ea"/>
                <a:cs typeface="+mn-cs"/>
              </a:rPr>
              <a:t> (3 min)</a:t>
            </a:r>
          </a:p>
        </p:txBody>
      </p:sp>
      <p:sp>
        <p:nvSpPr>
          <p:cNvPr id="4" name="Tijdelijke aanduiding voor dianummer 3"/>
          <p:cNvSpPr>
            <a:spLocks noGrp="1"/>
          </p:cNvSpPr>
          <p:nvPr>
            <p:ph type="sldNum" sz="quarter" idx="5"/>
          </p:nvPr>
        </p:nvSpPr>
        <p:spPr/>
        <p:txBody>
          <a:bodyPr/>
          <a:lstStyle/>
          <a:p>
            <a:fld id="{9D51630A-3522-5F43-9871-C095388AB090}" type="slidenum">
              <a:rPr lang="en-NL" smtClean="0"/>
              <a:t>10</a:t>
            </a:fld>
            <a:endParaRPr lang="en-NL"/>
          </a:p>
        </p:txBody>
      </p:sp>
    </p:spTree>
    <p:extLst>
      <p:ext uri="{BB962C8B-B14F-4D97-AF65-F5344CB8AC3E}">
        <p14:creationId xmlns:p14="http://schemas.microsoft.com/office/powerpoint/2010/main" val="897389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6877" y="1122363"/>
            <a:ext cx="8237935"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11461" y="3602038"/>
            <a:ext cx="7268766"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AC61020-EE0A-B54A-8038-BB94297B0A1F}" type="datetimeFigureOut">
              <a:rPr lang="en-NL" smtClean="0"/>
              <a:t>06/24/2026</a:t>
            </a:fld>
            <a:endParaRPr lang="en-NL"/>
          </a:p>
        </p:txBody>
      </p:sp>
      <p:sp>
        <p:nvSpPr>
          <p:cNvPr id="5" name="Footer Placeholder 4"/>
          <p:cNvSpPr>
            <a:spLocks noGrp="1"/>
          </p:cNvSpPr>
          <p:nvPr>
            <p:ph type="ftr" sz="quarter" idx="11"/>
          </p:nvPr>
        </p:nvSpPr>
        <p:spPr/>
        <p:txBody>
          <a:bodyPr/>
          <a:lstStyle/>
          <a:p>
            <a:endParaRPr lang="en-NL"/>
          </a:p>
        </p:txBody>
      </p:sp>
      <p:sp>
        <p:nvSpPr>
          <p:cNvPr id="6" name="Slide Number Placeholder 5"/>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382402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AC61020-EE0A-B54A-8038-BB94297B0A1F}" type="datetimeFigureOut">
              <a:rPr lang="en-NL" smtClean="0"/>
              <a:t>06/24/2026</a:t>
            </a:fld>
            <a:endParaRPr lang="en-NL"/>
          </a:p>
        </p:txBody>
      </p:sp>
      <p:sp>
        <p:nvSpPr>
          <p:cNvPr id="5" name="Footer Placeholder 4"/>
          <p:cNvSpPr>
            <a:spLocks noGrp="1"/>
          </p:cNvSpPr>
          <p:nvPr>
            <p:ph type="ftr" sz="quarter" idx="11"/>
          </p:nvPr>
        </p:nvSpPr>
        <p:spPr/>
        <p:txBody>
          <a:bodyPr/>
          <a:lstStyle/>
          <a:p>
            <a:endParaRPr lang="en-NL"/>
          </a:p>
        </p:txBody>
      </p:sp>
      <p:sp>
        <p:nvSpPr>
          <p:cNvPr id="6" name="Slide Number Placeholder 5"/>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594585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1256" y="1709740"/>
            <a:ext cx="8359081"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61256" y="4589465"/>
            <a:ext cx="8359081"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AC61020-EE0A-B54A-8038-BB94297B0A1F}" type="datetimeFigureOut">
              <a:rPr lang="en-NL" smtClean="0"/>
              <a:t>06/24/2026</a:t>
            </a:fld>
            <a:endParaRPr lang="en-NL"/>
          </a:p>
        </p:txBody>
      </p:sp>
      <p:sp>
        <p:nvSpPr>
          <p:cNvPr id="5" name="Footer Placeholder 4"/>
          <p:cNvSpPr>
            <a:spLocks noGrp="1"/>
          </p:cNvSpPr>
          <p:nvPr>
            <p:ph type="ftr" sz="quarter" idx="11"/>
          </p:nvPr>
        </p:nvSpPr>
        <p:spPr/>
        <p:txBody>
          <a:bodyPr/>
          <a:lstStyle/>
          <a:p>
            <a:endParaRPr lang="en-NL"/>
          </a:p>
        </p:txBody>
      </p:sp>
      <p:sp>
        <p:nvSpPr>
          <p:cNvPr id="6" name="Slide Number Placeholder 5"/>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1769034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66304" y="1825625"/>
            <a:ext cx="4118967"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906417" y="1825625"/>
            <a:ext cx="4118967"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AC61020-EE0A-B54A-8038-BB94297B0A1F}" type="datetimeFigureOut">
              <a:rPr lang="en-NL" smtClean="0"/>
              <a:t>06/24/2026</a:t>
            </a:fld>
            <a:endParaRPr lang="en-NL"/>
          </a:p>
        </p:txBody>
      </p:sp>
      <p:sp>
        <p:nvSpPr>
          <p:cNvPr id="6" name="Footer Placeholder 5"/>
          <p:cNvSpPr>
            <a:spLocks noGrp="1"/>
          </p:cNvSpPr>
          <p:nvPr>
            <p:ph type="ftr" sz="quarter" idx="11"/>
          </p:nvPr>
        </p:nvSpPr>
        <p:spPr/>
        <p:txBody>
          <a:bodyPr/>
          <a:lstStyle/>
          <a:p>
            <a:endParaRPr lang="en-NL"/>
          </a:p>
        </p:txBody>
      </p:sp>
      <p:sp>
        <p:nvSpPr>
          <p:cNvPr id="7" name="Slide Number Placeholder 6"/>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1580966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7566" y="365127"/>
            <a:ext cx="8359081"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67567" y="1681163"/>
            <a:ext cx="410003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67567" y="2505075"/>
            <a:ext cx="410003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906417" y="1681163"/>
            <a:ext cx="412023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906417" y="2505075"/>
            <a:ext cx="412023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AC61020-EE0A-B54A-8038-BB94297B0A1F}" type="datetimeFigureOut">
              <a:rPr lang="en-NL" smtClean="0"/>
              <a:t>06/24/2026</a:t>
            </a:fld>
            <a:endParaRPr lang="en-NL"/>
          </a:p>
        </p:txBody>
      </p:sp>
      <p:sp>
        <p:nvSpPr>
          <p:cNvPr id="8" name="Footer Placeholder 7"/>
          <p:cNvSpPr>
            <a:spLocks noGrp="1"/>
          </p:cNvSpPr>
          <p:nvPr>
            <p:ph type="ftr" sz="quarter" idx="11"/>
          </p:nvPr>
        </p:nvSpPr>
        <p:spPr/>
        <p:txBody>
          <a:bodyPr/>
          <a:lstStyle/>
          <a:p>
            <a:endParaRPr lang="en-NL"/>
          </a:p>
        </p:txBody>
      </p:sp>
      <p:sp>
        <p:nvSpPr>
          <p:cNvPr id="9" name="Slide Number Placeholder 8"/>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392655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AC61020-EE0A-B54A-8038-BB94297B0A1F}" type="datetimeFigureOut">
              <a:rPr lang="en-NL" smtClean="0"/>
              <a:t>06/24/2026</a:t>
            </a:fld>
            <a:endParaRPr lang="en-NL"/>
          </a:p>
        </p:txBody>
      </p:sp>
      <p:sp>
        <p:nvSpPr>
          <p:cNvPr id="4" name="Footer Placeholder 3"/>
          <p:cNvSpPr>
            <a:spLocks noGrp="1"/>
          </p:cNvSpPr>
          <p:nvPr>
            <p:ph type="ftr" sz="quarter" idx="11"/>
          </p:nvPr>
        </p:nvSpPr>
        <p:spPr/>
        <p:txBody>
          <a:bodyPr/>
          <a:lstStyle/>
          <a:p>
            <a:endParaRPr lang="en-NL"/>
          </a:p>
        </p:txBody>
      </p:sp>
      <p:sp>
        <p:nvSpPr>
          <p:cNvPr id="5" name="Slide Number Placeholder 4"/>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27359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C61020-EE0A-B54A-8038-BB94297B0A1F}" type="datetimeFigureOut">
              <a:rPr lang="en-NL" smtClean="0"/>
              <a:t>06/24/2026</a:t>
            </a:fld>
            <a:endParaRPr lang="en-NL"/>
          </a:p>
        </p:txBody>
      </p:sp>
      <p:sp>
        <p:nvSpPr>
          <p:cNvPr id="3" name="Footer Placeholder 2"/>
          <p:cNvSpPr>
            <a:spLocks noGrp="1"/>
          </p:cNvSpPr>
          <p:nvPr>
            <p:ph type="ftr" sz="quarter" idx="11"/>
          </p:nvPr>
        </p:nvSpPr>
        <p:spPr/>
        <p:txBody>
          <a:bodyPr/>
          <a:lstStyle/>
          <a:p>
            <a:endParaRPr lang="en-NL"/>
          </a:p>
        </p:txBody>
      </p:sp>
      <p:sp>
        <p:nvSpPr>
          <p:cNvPr id="4" name="Slide Number Placeholder 3"/>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3925038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7566" y="457200"/>
            <a:ext cx="3125822"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120230" y="987427"/>
            <a:ext cx="490641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67566" y="2057400"/>
            <a:ext cx="312582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AC61020-EE0A-B54A-8038-BB94297B0A1F}" type="datetimeFigureOut">
              <a:rPr lang="en-NL" smtClean="0"/>
              <a:t>06/24/2026</a:t>
            </a:fld>
            <a:endParaRPr lang="en-NL"/>
          </a:p>
        </p:txBody>
      </p:sp>
      <p:sp>
        <p:nvSpPr>
          <p:cNvPr id="6" name="Footer Placeholder 5"/>
          <p:cNvSpPr>
            <a:spLocks noGrp="1"/>
          </p:cNvSpPr>
          <p:nvPr>
            <p:ph type="ftr" sz="quarter" idx="11"/>
          </p:nvPr>
        </p:nvSpPr>
        <p:spPr/>
        <p:txBody>
          <a:bodyPr/>
          <a:lstStyle/>
          <a:p>
            <a:endParaRPr lang="en-NL"/>
          </a:p>
        </p:txBody>
      </p:sp>
      <p:sp>
        <p:nvSpPr>
          <p:cNvPr id="7" name="Slide Number Placeholder 6"/>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916220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7566" y="457200"/>
            <a:ext cx="3125822"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120230" y="987427"/>
            <a:ext cx="4906417"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67566" y="2057400"/>
            <a:ext cx="312582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AC61020-EE0A-B54A-8038-BB94297B0A1F}" type="datetimeFigureOut">
              <a:rPr lang="en-NL" smtClean="0"/>
              <a:t>06/24/2026</a:t>
            </a:fld>
            <a:endParaRPr lang="en-NL"/>
          </a:p>
        </p:txBody>
      </p:sp>
      <p:sp>
        <p:nvSpPr>
          <p:cNvPr id="6" name="Footer Placeholder 5"/>
          <p:cNvSpPr>
            <a:spLocks noGrp="1"/>
          </p:cNvSpPr>
          <p:nvPr>
            <p:ph type="ftr" sz="quarter" idx="11"/>
          </p:nvPr>
        </p:nvSpPr>
        <p:spPr/>
        <p:txBody>
          <a:bodyPr/>
          <a:lstStyle/>
          <a:p>
            <a:endParaRPr lang="en-NL"/>
          </a:p>
        </p:txBody>
      </p:sp>
      <p:sp>
        <p:nvSpPr>
          <p:cNvPr id="7" name="Slide Number Placeholder 6"/>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817387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AC61020-EE0A-B54A-8038-BB94297B0A1F}" type="datetimeFigureOut">
              <a:rPr lang="en-NL" smtClean="0"/>
              <a:t>06/24/2026</a:t>
            </a:fld>
            <a:endParaRPr lang="en-NL"/>
          </a:p>
        </p:txBody>
      </p:sp>
      <p:sp>
        <p:nvSpPr>
          <p:cNvPr id="5" name="Footer Placeholder 4"/>
          <p:cNvSpPr>
            <a:spLocks noGrp="1"/>
          </p:cNvSpPr>
          <p:nvPr>
            <p:ph type="ftr" sz="quarter" idx="11"/>
          </p:nvPr>
        </p:nvSpPr>
        <p:spPr/>
        <p:txBody>
          <a:bodyPr/>
          <a:lstStyle/>
          <a:p>
            <a:endParaRPr lang="en-NL"/>
          </a:p>
        </p:txBody>
      </p:sp>
      <p:sp>
        <p:nvSpPr>
          <p:cNvPr id="6" name="Slide Number Placeholder 5"/>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233320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35615" y="365125"/>
            <a:ext cx="208977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66304" y="365125"/>
            <a:ext cx="614816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AC61020-EE0A-B54A-8038-BB94297B0A1F}" type="datetimeFigureOut">
              <a:rPr lang="en-NL" smtClean="0"/>
              <a:t>06/24/2026</a:t>
            </a:fld>
            <a:endParaRPr lang="en-NL"/>
          </a:p>
        </p:txBody>
      </p:sp>
      <p:sp>
        <p:nvSpPr>
          <p:cNvPr id="5" name="Footer Placeholder 4"/>
          <p:cNvSpPr>
            <a:spLocks noGrp="1"/>
          </p:cNvSpPr>
          <p:nvPr>
            <p:ph type="ftr" sz="quarter" idx="11"/>
          </p:nvPr>
        </p:nvSpPr>
        <p:spPr/>
        <p:txBody>
          <a:bodyPr/>
          <a:lstStyle/>
          <a:p>
            <a:endParaRPr lang="en-NL"/>
          </a:p>
        </p:txBody>
      </p:sp>
      <p:sp>
        <p:nvSpPr>
          <p:cNvPr id="6" name="Slide Number Placeholder 5"/>
          <p:cNvSpPr>
            <a:spLocks noGrp="1"/>
          </p:cNvSpPr>
          <p:nvPr>
            <p:ph type="sldNum" sz="quarter" idx="12"/>
          </p:nvPr>
        </p:nvSpPr>
        <p:spPr/>
        <p:txBody>
          <a:bodyPr/>
          <a:lstStyle/>
          <a:p>
            <a:fld id="{3235027F-7E86-324C-879E-AAA77EAE6B98}" type="slidenum">
              <a:rPr lang="en-NL" smtClean="0"/>
              <a:t>‹nr.›</a:t>
            </a:fld>
            <a:endParaRPr lang="en-NL"/>
          </a:p>
        </p:txBody>
      </p:sp>
    </p:spTree>
    <p:extLst>
      <p:ext uri="{BB962C8B-B14F-4D97-AF65-F5344CB8AC3E}">
        <p14:creationId xmlns:p14="http://schemas.microsoft.com/office/powerpoint/2010/main" val="3279749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6304" y="365127"/>
            <a:ext cx="8359081"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66304" y="1825625"/>
            <a:ext cx="8359081"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66303" y="6356352"/>
            <a:ext cx="21806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C61020-EE0A-B54A-8038-BB94297B0A1F}" type="datetimeFigureOut">
              <a:rPr lang="en-NL" smtClean="0"/>
              <a:t>06/24/2026</a:t>
            </a:fld>
            <a:endParaRPr lang="en-NL"/>
          </a:p>
        </p:txBody>
      </p:sp>
      <p:sp>
        <p:nvSpPr>
          <p:cNvPr id="5" name="Footer Placeholder 4"/>
          <p:cNvSpPr>
            <a:spLocks noGrp="1"/>
          </p:cNvSpPr>
          <p:nvPr>
            <p:ph type="ftr" sz="quarter" idx="3"/>
          </p:nvPr>
        </p:nvSpPr>
        <p:spPr>
          <a:xfrm>
            <a:off x="3210372" y="6356352"/>
            <a:ext cx="327094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NL"/>
          </a:p>
        </p:txBody>
      </p:sp>
      <p:sp>
        <p:nvSpPr>
          <p:cNvPr id="6" name="Slide Number Placeholder 5"/>
          <p:cNvSpPr>
            <a:spLocks noGrp="1"/>
          </p:cNvSpPr>
          <p:nvPr>
            <p:ph type="sldNum" sz="quarter" idx="4"/>
          </p:nvPr>
        </p:nvSpPr>
        <p:spPr>
          <a:xfrm>
            <a:off x="6844755" y="6356352"/>
            <a:ext cx="21806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35027F-7E86-324C-879E-AAA77EAE6B98}" type="slidenum">
              <a:rPr lang="en-NL" smtClean="0"/>
              <a:t>‹nr.›</a:t>
            </a:fld>
            <a:endParaRPr lang="en-NL"/>
          </a:p>
        </p:txBody>
      </p:sp>
    </p:spTree>
    <p:extLst>
      <p:ext uri="{BB962C8B-B14F-4D97-AF65-F5344CB8AC3E}">
        <p14:creationId xmlns:p14="http://schemas.microsoft.com/office/powerpoint/2010/main" val="337729954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379147-E90C-2569-9343-DBE97C11C300}"/>
              </a:ext>
            </a:extLst>
          </p:cNvPr>
          <p:cNvPicPr>
            <a:picLocks noChangeAspect="1"/>
          </p:cNvPicPr>
          <p:nvPr/>
        </p:nvPicPr>
        <p:blipFill>
          <a:blip r:embed="rId3"/>
          <a:srcRect l="6" r="6"/>
          <a:stretch/>
        </p:blipFill>
        <p:spPr>
          <a:xfrm>
            <a:off x="-5854" y="0"/>
            <a:ext cx="9702361" cy="6860402"/>
          </a:xfrm>
          <a:prstGeom prst="rect">
            <a:avLst/>
          </a:prstGeom>
        </p:spPr>
      </p:pic>
    </p:spTree>
    <p:extLst>
      <p:ext uri="{BB962C8B-B14F-4D97-AF65-F5344CB8AC3E}">
        <p14:creationId xmlns:p14="http://schemas.microsoft.com/office/powerpoint/2010/main" val="238184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1143BB-C627-1A45-524E-79ED23FC11B4}"/>
              </a:ext>
            </a:extLst>
          </p:cNvPr>
          <p:cNvPicPr>
            <a:picLocks noChangeAspect="1"/>
          </p:cNvPicPr>
          <p:nvPr/>
        </p:nvPicPr>
        <p:blipFill>
          <a:blip r:embed="rId3"/>
          <a:srcRect l="7" r="7"/>
          <a:stretch/>
        </p:blipFill>
        <p:spPr>
          <a:xfrm>
            <a:off x="-4153" y="3"/>
            <a:ext cx="9698920" cy="6857997"/>
          </a:xfrm>
          <a:prstGeom prst="rect">
            <a:avLst/>
          </a:prstGeom>
        </p:spPr>
      </p:pic>
    </p:spTree>
    <p:extLst>
      <p:ext uri="{BB962C8B-B14F-4D97-AF65-F5344CB8AC3E}">
        <p14:creationId xmlns:p14="http://schemas.microsoft.com/office/powerpoint/2010/main" val="1844270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B8DBB-8ACB-91ED-F694-0D7DE94D623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0B29F48-8234-7274-756B-A07E611BD5EA}"/>
              </a:ext>
            </a:extLst>
          </p:cNvPr>
          <p:cNvPicPr>
            <a:picLocks noChangeAspect="1"/>
          </p:cNvPicPr>
          <p:nvPr/>
        </p:nvPicPr>
        <p:blipFill>
          <a:blip r:embed="rId3"/>
          <a:srcRect l="7" r="7"/>
          <a:stretch/>
        </p:blipFill>
        <p:spPr>
          <a:xfrm>
            <a:off x="-4153" y="3"/>
            <a:ext cx="9698920" cy="6857997"/>
          </a:xfrm>
          <a:prstGeom prst="rect">
            <a:avLst/>
          </a:prstGeom>
        </p:spPr>
      </p:pic>
    </p:spTree>
    <p:extLst>
      <p:ext uri="{BB962C8B-B14F-4D97-AF65-F5344CB8AC3E}">
        <p14:creationId xmlns:p14="http://schemas.microsoft.com/office/powerpoint/2010/main" val="4217608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E61BD1-E305-CAFF-44FD-1F327038E4DE}"/>
              </a:ext>
            </a:extLst>
          </p:cNvPr>
          <p:cNvPicPr>
            <a:picLocks noChangeAspect="1"/>
          </p:cNvPicPr>
          <p:nvPr/>
        </p:nvPicPr>
        <p:blipFill>
          <a:blip r:embed="rId3"/>
          <a:srcRect l="7" r="7"/>
          <a:stretch/>
        </p:blipFill>
        <p:spPr>
          <a:xfrm>
            <a:off x="-4154" y="3"/>
            <a:ext cx="9698921" cy="6857997"/>
          </a:xfrm>
          <a:prstGeom prst="rect">
            <a:avLst/>
          </a:prstGeom>
        </p:spPr>
      </p:pic>
    </p:spTree>
    <p:extLst>
      <p:ext uri="{BB962C8B-B14F-4D97-AF65-F5344CB8AC3E}">
        <p14:creationId xmlns:p14="http://schemas.microsoft.com/office/powerpoint/2010/main" val="1604814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96DAD0-0E0F-F517-D483-382EA774B8F6}"/>
              </a:ext>
            </a:extLst>
          </p:cNvPr>
          <p:cNvPicPr>
            <a:picLocks noChangeAspect="1"/>
          </p:cNvPicPr>
          <p:nvPr/>
        </p:nvPicPr>
        <p:blipFill>
          <a:blip r:embed="rId3"/>
          <a:srcRect l="6" r="6"/>
          <a:stretch/>
        </p:blipFill>
        <p:spPr>
          <a:xfrm>
            <a:off x="-4153" y="3"/>
            <a:ext cx="9698958" cy="6857997"/>
          </a:xfrm>
          <a:prstGeom prst="rect">
            <a:avLst/>
          </a:prstGeom>
        </p:spPr>
      </p:pic>
    </p:spTree>
    <p:extLst>
      <p:ext uri="{BB962C8B-B14F-4D97-AF65-F5344CB8AC3E}">
        <p14:creationId xmlns:p14="http://schemas.microsoft.com/office/powerpoint/2010/main" val="844744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07D894-82B2-9F71-7DC8-0ACBA4B58D8F}"/>
              </a:ext>
            </a:extLst>
          </p:cNvPr>
          <p:cNvPicPr>
            <a:picLocks noChangeAspect="1"/>
          </p:cNvPicPr>
          <p:nvPr/>
        </p:nvPicPr>
        <p:blipFill>
          <a:blip r:embed="rId3"/>
          <a:srcRect l="7" r="7"/>
          <a:stretch/>
        </p:blipFill>
        <p:spPr>
          <a:xfrm>
            <a:off x="-4153" y="3"/>
            <a:ext cx="9698920" cy="6857997"/>
          </a:xfrm>
          <a:prstGeom prst="rect">
            <a:avLst/>
          </a:prstGeom>
        </p:spPr>
      </p:pic>
    </p:spTree>
    <p:extLst>
      <p:ext uri="{BB962C8B-B14F-4D97-AF65-F5344CB8AC3E}">
        <p14:creationId xmlns:p14="http://schemas.microsoft.com/office/powerpoint/2010/main" val="3626684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8609A6-C076-A766-B323-12EF88232495}"/>
              </a:ext>
            </a:extLst>
          </p:cNvPr>
          <p:cNvPicPr>
            <a:picLocks noChangeAspect="1"/>
          </p:cNvPicPr>
          <p:nvPr/>
        </p:nvPicPr>
        <p:blipFill>
          <a:blip r:embed="rId3"/>
          <a:srcRect l="7" r="7"/>
          <a:stretch/>
        </p:blipFill>
        <p:spPr>
          <a:xfrm>
            <a:off x="-4154" y="3"/>
            <a:ext cx="9698921" cy="6857997"/>
          </a:xfrm>
          <a:prstGeom prst="rect">
            <a:avLst/>
          </a:prstGeom>
        </p:spPr>
      </p:pic>
    </p:spTree>
    <p:extLst>
      <p:ext uri="{BB962C8B-B14F-4D97-AF65-F5344CB8AC3E}">
        <p14:creationId xmlns:p14="http://schemas.microsoft.com/office/powerpoint/2010/main" val="522397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E46802-877D-90C6-B360-7E7B5AB3E910}"/>
              </a:ext>
            </a:extLst>
          </p:cNvPr>
          <p:cNvPicPr>
            <a:picLocks noChangeAspect="1"/>
          </p:cNvPicPr>
          <p:nvPr/>
        </p:nvPicPr>
        <p:blipFill>
          <a:blip r:embed="rId3"/>
          <a:srcRect/>
          <a:stretch/>
        </p:blipFill>
        <p:spPr>
          <a:xfrm>
            <a:off x="-4153" y="3"/>
            <a:ext cx="9699994" cy="6857998"/>
          </a:xfrm>
          <a:prstGeom prst="rect">
            <a:avLst/>
          </a:prstGeom>
        </p:spPr>
      </p:pic>
      <p:pic>
        <p:nvPicPr>
          <p:cNvPr id="2" name="Picture 1">
            <a:extLst>
              <a:ext uri="{FF2B5EF4-FFF2-40B4-BE49-F238E27FC236}">
                <a16:creationId xmlns:a16="http://schemas.microsoft.com/office/drawing/2014/main" id="{FA39039D-75EB-BCD7-0F59-DA1A6B7F714F}"/>
              </a:ext>
            </a:extLst>
          </p:cNvPr>
          <p:cNvPicPr>
            <a:picLocks noChangeAspect="1"/>
          </p:cNvPicPr>
          <p:nvPr/>
        </p:nvPicPr>
        <p:blipFill>
          <a:blip r:embed="rId4"/>
          <a:srcRect l="7" r="7"/>
          <a:stretch/>
        </p:blipFill>
        <p:spPr>
          <a:xfrm>
            <a:off x="-4153" y="2"/>
            <a:ext cx="9698920" cy="6857996"/>
          </a:xfrm>
          <a:prstGeom prst="rect">
            <a:avLst/>
          </a:prstGeom>
        </p:spPr>
      </p:pic>
    </p:spTree>
    <p:extLst>
      <p:ext uri="{BB962C8B-B14F-4D97-AF65-F5344CB8AC3E}">
        <p14:creationId xmlns:p14="http://schemas.microsoft.com/office/powerpoint/2010/main" val="3815304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E46802-877D-90C6-B360-7E7B5AB3E910}"/>
              </a:ext>
            </a:extLst>
          </p:cNvPr>
          <p:cNvPicPr>
            <a:picLocks noChangeAspect="1"/>
          </p:cNvPicPr>
          <p:nvPr/>
        </p:nvPicPr>
        <p:blipFill>
          <a:blip r:embed="rId3"/>
          <a:srcRect l="7" r="7"/>
          <a:stretch/>
        </p:blipFill>
        <p:spPr>
          <a:xfrm>
            <a:off x="-4153" y="3"/>
            <a:ext cx="9698920" cy="6857997"/>
          </a:xfrm>
          <a:prstGeom prst="rect">
            <a:avLst/>
          </a:prstGeom>
        </p:spPr>
      </p:pic>
    </p:spTree>
    <p:extLst>
      <p:ext uri="{BB962C8B-B14F-4D97-AF65-F5344CB8AC3E}">
        <p14:creationId xmlns:p14="http://schemas.microsoft.com/office/powerpoint/2010/main" val="1149751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9E7C7-CD86-9AC7-54CD-87AAFC189D6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4AC1E61-1269-B8A0-446B-D33F21BBDAE1}"/>
              </a:ext>
            </a:extLst>
          </p:cNvPr>
          <p:cNvPicPr>
            <a:picLocks noChangeAspect="1"/>
          </p:cNvPicPr>
          <p:nvPr/>
        </p:nvPicPr>
        <p:blipFill>
          <a:blip r:embed="rId3"/>
          <a:srcRect l="6" r="6"/>
          <a:stretch/>
        </p:blipFill>
        <p:spPr>
          <a:xfrm>
            <a:off x="-4153" y="3"/>
            <a:ext cx="9698987" cy="6857997"/>
          </a:xfrm>
          <a:prstGeom prst="rect">
            <a:avLst/>
          </a:prstGeom>
        </p:spPr>
      </p:pic>
    </p:spTree>
    <p:extLst>
      <p:ext uri="{BB962C8B-B14F-4D97-AF65-F5344CB8AC3E}">
        <p14:creationId xmlns:p14="http://schemas.microsoft.com/office/powerpoint/2010/main" val="7746963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e8c0c25d-2fb3-4d71-8d84-1c8be4f2cc2d}" enabled="0" method="" siteId="{e8c0c25d-2fb3-4d71-8d84-1c8be4f2cc2d}" removed="1"/>
</clbl:labelList>
</file>

<file path=docProps/app.xml><?xml version="1.0" encoding="utf-8"?>
<Properties xmlns="http://schemas.openxmlformats.org/officeDocument/2006/extended-properties" xmlns:vt="http://schemas.openxmlformats.org/officeDocument/2006/docPropsVTypes">
  <Template>Office Theme</Template>
  <TotalTime>282</TotalTime>
  <Words>1348</Words>
  <Application>Microsoft Office PowerPoint</Application>
  <PresentationFormat>Aangepast</PresentationFormat>
  <Paragraphs>72</Paragraphs>
  <Slides>10</Slides>
  <Notes>10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10</vt:i4>
      </vt:variant>
    </vt:vector>
  </HeadingPairs>
  <TitlesOfParts>
    <vt:vector size="15" baseType="lpstr">
      <vt:lpstr>Aptos</vt:lpstr>
      <vt:lpstr>Arial</vt:lpstr>
      <vt:lpstr>Calibri</vt:lpstr>
      <vt:lpstr>Calibri Light</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Herman Weeda</dc:creator>
  <cp:lastModifiedBy>Barneveld, I. van</cp:lastModifiedBy>
  <cp:revision>18</cp:revision>
  <dcterms:created xsi:type="dcterms:W3CDTF">2022-09-09T08:01:24Z</dcterms:created>
  <dcterms:modified xsi:type="dcterms:W3CDTF">2026-06-24T14:48:24Z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eDOCS AutoSave">
    <vt:lpwstr>20260624163945685</vt:lpwstr>
  </property>
</Properties>
</file>